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64" r:id="rId6"/>
    <p:sldId id="259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117180" cy="3508620"/>
          </a:xfrm>
        </p:spPr>
        <p:txBody>
          <a:bodyPr>
            <a:normAutofit/>
          </a:bodyPr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Samovrednovanje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- aktivnosti provedbe </a:t>
            </a:r>
            <a:r>
              <a:rPr lang="hr-HR" dirty="0" err="1" smtClean="0">
                <a:solidFill>
                  <a:schemeClr val="tx1"/>
                </a:solidFill>
              </a:rPr>
              <a:t>samovrednovanja</a:t>
            </a:r>
            <a:r>
              <a:rPr lang="hr-HR" dirty="0" smtClean="0">
                <a:solidFill>
                  <a:schemeClr val="tx1"/>
                </a:solidFill>
              </a:rPr>
              <a:t> u </a:t>
            </a:r>
            <a:r>
              <a:rPr lang="hr-HR" dirty="0" err="1" smtClean="0">
                <a:solidFill>
                  <a:schemeClr val="tx1"/>
                </a:solidFill>
              </a:rPr>
              <a:t>šk.g</a:t>
            </a:r>
            <a:r>
              <a:rPr lang="hr-HR" dirty="0" smtClean="0">
                <a:solidFill>
                  <a:schemeClr val="tx1"/>
                </a:solidFill>
              </a:rPr>
              <a:t>. 2017./2018. -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7117180" cy="861420"/>
          </a:xfrm>
        </p:spPr>
        <p:txBody>
          <a:bodyPr>
            <a:normAutofit fontScale="55000" lnSpcReduction="20000"/>
          </a:bodyPr>
          <a:lstStyle/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Sjednica Učiteljskog vijeća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7.11.2017.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448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 err="1">
                <a:solidFill>
                  <a:schemeClr val="tx1"/>
                </a:solidFill>
              </a:rPr>
              <a:t>Samovrednovanje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Analiza rada škole radi unapređenja odgojno-obrazovnog procesa</a:t>
            </a: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5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Tim za kvalitetu u </a:t>
            </a:r>
            <a:r>
              <a:rPr lang="hr-HR" dirty="0" err="1" smtClean="0">
                <a:solidFill>
                  <a:schemeClr val="tx1"/>
                </a:solidFill>
              </a:rPr>
              <a:t>šk.g</a:t>
            </a:r>
            <a:r>
              <a:rPr lang="hr-HR" dirty="0" smtClean="0">
                <a:solidFill>
                  <a:schemeClr val="tx1"/>
                </a:solidFill>
              </a:rPr>
              <a:t>. 2017./2018.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3" r="11389" b="3028"/>
          <a:stretch/>
        </p:blipFill>
        <p:spPr bwMode="auto">
          <a:xfrm>
            <a:off x="287016" y="1545771"/>
            <a:ext cx="8461448" cy="48550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98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Tim za kvalitetu…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953344"/>
            <a:ext cx="8712968" cy="5904656"/>
          </a:xfrm>
        </p:spPr>
        <p:txBody>
          <a:bodyPr anchor="t">
            <a:normAutofit fontScale="32500" lnSpcReduction="20000"/>
          </a:bodyPr>
          <a:lstStyle/>
          <a:p>
            <a:r>
              <a:rPr lang="hr-HR" sz="6400" dirty="0" smtClean="0">
                <a:solidFill>
                  <a:schemeClr val="tx1"/>
                </a:solidFill>
              </a:rPr>
              <a:t>Analizirao je rad škole kroz argumentiranu raspravu svih članova Tima s obzirom na:</a:t>
            </a:r>
          </a:p>
          <a:p>
            <a:endParaRPr lang="hr-HR" sz="6400" dirty="0" smtClean="0">
              <a:solidFill>
                <a:schemeClr val="tx1"/>
              </a:solidFill>
            </a:endParaRPr>
          </a:p>
          <a:p>
            <a:pPr lvl="1"/>
            <a:r>
              <a:rPr lang="hr-HR" sz="6400" b="1" dirty="0">
                <a:solidFill>
                  <a:schemeClr val="tx1"/>
                </a:solidFill>
              </a:rPr>
              <a:t>Obilježja škole</a:t>
            </a:r>
          </a:p>
          <a:p>
            <a:pPr lvl="1"/>
            <a:r>
              <a:rPr lang="hr-HR" sz="6400" b="1" dirty="0">
                <a:solidFill>
                  <a:schemeClr val="tx1"/>
                </a:solidFill>
              </a:rPr>
              <a:t>Kvalitetu </a:t>
            </a:r>
            <a:r>
              <a:rPr lang="hr-HR" sz="6400" b="1" dirty="0" smtClean="0">
                <a:solidFill>
                  <a:schemeClr val="tx1"/>
                </a:solidFill>
              </a:rPr>
              <a:t>nastave te nastavnog </a:t>
            </a:r>
            <a:r>
              <a:rPr lang="hr-HR" sz="6400" b="1" dirty="0">
                <a:solidFill>
                  <a:schemeClr val="tx1"/>
                </a:solidFill>
              </a:rPr>
              <a:t>plana i programa</a:t>
            </a:r>
          </a:p>
          <a:p>
            <a:pPr lvl="1"/>
            <a:r>
              <a:rPr lang="hr-HR" sz="6400" b="1" dirty="0">
                <a:solidFill>
                  <a:schemeClr val="tx1"/>
                </a:solidFill>
              </a:rPr>
              <a:t>Postignuća </a:t>
            </a:r>
            <a:r>
              <a:rPr lang="hr-HR" sz="6400" b="1" dirty="0" smtClean="0">
                <a:solidFill>
                  <a:schemeClr val="tx1"/>
                </a:solidFill>
              </a:rPr>
              <a:t>i podršku učenika</a:t>
            </a:r>
            <a:endParaRPr lang="hr-HR" sz="6400" b="1" dirty="0">
              <a:solidFill>
                <a:schemeClr val="tx1"/>
              </a:solidFill>
            </a:endParaRPr>
          </a:p>
          <a:p>
            <a:pPr lvl="1"/>
            <a:r>
              <a:rPr lang="hr-HR" sz="6400" b="1" dirty="0" smtClean="0">
                <a:solidFill>
                  <a:schemeClr val="tx1"/>
                </a:solidFill>
              </a:rPr>
              <a:t>Slobodne </a:t>
            </a:r>
            <a:r>
              <a:rPr lang="hr-HR" sz="6400" b="1" dirty="0">
                <a:solidFill>
                  <a:schemeClr val="tx1"/>
                </a:solidFill>
              </a:rPr>
              <a:t>aktivnosti učenika</a:t>
            </a:r>
          </a:p>
          <a:p>
            <a:pPr lvl="1"/>
            <a:r>
              <a:rPr lang="hr-HR" sz="6400" b="1" dirty="0">
                <a:solidFill>
                  <a:schemeClr val="tx1"/>
                </a:solidFill>
              </a:rPr>
              <a:t>Poticanje samoinicijativnosti, poduzetnosti </a:t>
            </a:r>
          </a:p>
          <a:p>
            <a:pPr lvl="1"/>
            <a:r>
              <a:rPr lang="hr-HR" sz="6400" b="1" dirty="0">
                <a:solidFill>
                  <a:schemeClr val="tx1"/>
                </a:solidFill>
              </a:rPr>
              <a:t>Uvjete rada</a:t>
            </a:r>
          </a:p>
          <a:p>
            <a:pPr lvl="1"/>
            <a:r>
              <a:rPr lang="hr-HR" sz="6400" b="1" dirty="0" smtClean="0">
                <a:solidFill>
                  <a:schemeClr val="tx1"/>
                </a:solidFill>
              </a:rPr>
              <a:t>Rukovođenje školom</a:t>
            </a:r>
            <a:endParaRPr lang="hr-HR" sz="6400" dirty="0">
              <a:solidFill>
                <a:schemeClr val="tx1"/>
              </a:solidFill>
            </a:endParaRPr>
          </a:p>
          <a:p>
            <a:pPr lvl="1"/>
            <a:r>
              <a:rPr lang="hr-HR" sz="6400" b="1" dirty="0" smtClean="0">
                <a:solidFill>
                  <a:schemeClr val="tx1"/>
                </a:solidFill>
              </a:rPr>
              <a:t>Suradnju </a:t>
            </a:r>
            <a:r>
              <a:rPr lang="hr-HR" sz="6400" b="1" dirty="0">
                <a:solidFill>
                  <a:schemeClr val="tx1"/>
                </a:solidFill>
              </a:rPr>
              <a:t>s vanjskim </a:t>
            </a:r>
            <a:r>
              <a:rPr lang="hr-HR" sz="6400" b="1" dirty="0" smtClean="0">
                <a:solidFill>
                  <a:schemeClr val="tx1"/>
                </a:solidFill>
              </a:rPr>
              <a:t>partnerima</a:t>
            </a:r>
            <a:endParaRPr lang="hr-HR" sz="6400" dirty="0">
              <a:solidFill>
                <a:schemeClr val="tx1"/>
              </a:solidFill>
            </a:endParaRPr>
          </a:p>
          <a:p>
            <a:pPr lvl="1"/>
            <a:r>
              <a:rPr lang="hr-HR" sz="6400" b="1" dirty="0" smtClean="0">
                <a:solidFill>
                  <a:schemeClr val="tx1"/>
                </a:solidFill>
              </a:rPr>
              <a:t>Mišljenje </a:t>
            </a:r>
            <a:r>
              <a:rPr lang="hr-HR" sz="6400" b="1" dirty="0">
                <a:solidFill>
                  <a:schemeClr val="tx1"/>
                </a:solidFill>
              </a:rPr>
              <a:t>o </a:t>
            </a:r>
            <a:r>
              <a:rPr lang="hr-HR" sz="6400" b="1" dirty="0" smtClean="0">
                <a:solidFill>
                  <a:schemeClr val="tx1"/>
                </a:solidFill>
              </a:rPr>
              <a:t>školi</a:t>
            </a:r>
            <a:endParaRPr lang="hr-HR" sz="6400" dirty="0">
              <a:solidFill>
                <a:schemeClr val="tx1"/>
              </a:solidFill>
            </a:endParaRPr>
          </a:p>
          <a:p>
            <a:pPr lvl="1"/>
            <a:r>
              <a:rPr lang="hr-HR" sz="6400" b="1" dirty="0" smtClean="0">
                <a:solidFill>
                  <a:schemeClr val="tx1"/>
                </a:solidFill>
              </a:rPr>
              <a:t>Razvoj škole</a:t>
            </a:r>
            <a:endParaRPr lang="hr-HR" sz="6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4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79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hr-HR" sz="2400" dirty="0">
                <a:solidFill>
                  <a:schemeClr val="tx1"/>
                </a:solidFill>
              </a:rPr>
              <a:t>Izradio SWOT analizu (prednosti, nedostaci, mogućnosti i opasnosti</a:t>
            </a:r>
            <a:r>
              <a:rPr lang="hr-HR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457200"/>
            <a:endParaRPr lang="hr-HR" sz="2400" dirty="0">
              <a:solidFill>
                <a:schemeClr val="tx1"/>
              </a:solidFill>
            </a:endParaRPr>
          </a:p>
          <a:p>
            <a:pPr marL="514350" indent="-457200"/>
            <a:r>
              <a:rPr lang="hr-HR" sz="2400" dirty="0">
                <a:solidFill>
                  <a:schemeClr val="tx1"/>
                </a:solidFill>
              </a:rPr>
              <a:t>Definirao prioritetno područje i razvojni </a:t>
            </a:r>
            <a:r>
              <a:rPr lang="hr-HR" sz="2400" dirty="0" smtClean="0">
                <a:solidFill>
                  <a:schemeClr val="tx1"/>
                </a:solidFill>
              </a:rPr>
              <a:t>cilj</a:t>
            </a:r>
          </a:p>
          <a:p>
            <a:pPr marL="514350" indent="-457200"/>
            <a:endParaRPr lang="hr-HR" sz="2400" dirty="0">
              <a:solidFill>
                <a:schemeClr val="tx1"/>
              </a:solidFill>
            </a:endParaRPr>
          </a:p>
          <a:p>
            <a:pPr marL="514350" indent="-457200"/>
            <a:r>
              <a:rPr lang="hr-HR" sz="2400" dirty="0">
                <a:solidFill>
                  <a:schemeClr val="tx1"/>
                </a:solidFill>
              </a:rPr>
              <a:t>Izradio Razvojni plan za školsku godinu (služi kao vodič za ostvarivanje željenih ciljeva i sredstvo za planiranje razvoja</a:t>
            </a:r>
            <a:r>
              <a:rPr lang="hr-HR" sz="2400" dirty="0" smtClean="0">
                <a:solidFill>
                  <a:schemeClr val="tx1"/>
                </a:solidFill>
              </a:rPr>
              <a:t>).</a:t>
            </a:r>
          </a:p>
          <a:p>
            <a:pPr marL="514350" indent="-457200"/>
            <a:endParaRPr lang="hr-HR" sz="2400" dirty="0">
              <a:solidFill>
                <a:schemeClr val="tx1"/>
              </a:solidFill>
            </a:endParaRPr>
          </a:p>
          <a:p>
            <a:pPr marL="514350" indent="-457200"/>
            <a:r>
              <a:rPr lang="hr-HR" sz="2400" dirty="0">
                <a:solidFill>
                  <a:schemeClr val="tx1"/>
                </a:solidFill>
              </a:rPr>
              <a:t>Razradio aktivnosti za postizanje ciljeva prioritetnog </a:t>
            </a:r>
            <a:r>
              <a:rPr lang="hr-HR" sz="2400" dirty="0" smtClean="0">
                <a:solidFill>
                  <a:schemeClr val="tx1"/>
                </a:solidFill>
              </a:rPr>
              <a:t>područja</a:t>
            </a:r>
          </a:p>
          <a:p>
            <a:pPr marL="514350" indent="-457200"/>
            <a:endParaRPr lang="hr-HR" sz="2400" dirty="0">
              <a:solidFill>
                <a:schemeClr val="tx1"/>
              </a:solidFill>
            </a:endParaRPr>
          </a:p>
          <a:p>
            <a:pPr marL="514350" indent="-457200"/>
            <a:r>
              <a:rPr lang="hr-HR" sz="2400" dirty="0">
                <a:solidFill>
                  <a:schemeClr val="tx1"/>
                </a:solidFill>
              </a:rPr>
              <a:t>Objedinit će podatke o provedenim aktivnosti na kraju školske godine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42147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15123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Razvojni plan</a:t>
            </a: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705039"/>
              </p:ext>
            </p:extLst>
          </p:nvPr>
        </p:nvGraphicFramePr>
        <p:xfrm>
          <a:off x="395536" y="836713"/>
          <a:ext cx="8280921" cy="56785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0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Prioritetno područje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201" marR="47201" marT="31652" marB="316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Ciljevi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201" marR="47201" marT="31652" marB="316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Metode i aktivnosti za ostvarivanje ciljeva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201" marR="47201" marT="31652" marB="316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Odnos učenika prema učenicima i školi</a:t>
                      </a:r>
                      <a:endParaRPr lang="hr-HR" sz="2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201" marR="47201" marT="31652" marB="316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Smanjenje stupnja nasilja među učenicima, posebno verbalnog nasilja, razvijanje vještina nenasilnog </a:t>
                      </a:r>
                      <a:r>
                        <a:rPr lang="hr-HR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rješavanja sukoba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hr-HR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sustava 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podrške i zaštite s naglaskom na većem stupnju međusobne tolerancije i razumijevanja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201" marR="47201" marT="31652" marB="316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Radionice na temu suzbijanja vršnjačkog nasilja, edukativna predavanja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7201" marR="47201" marT="31652" marB="316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2447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Aktivnosti provedbe </a:t>
            </a:r>
            <a:r>
              <a:rPr lang="hr-HR" dirty="0" err="1" smtClean="0">
                <a:solidFill>
                  <a:schemeClr val="tx1"/>
                </a:solidFill>
              </a:rPr>
              <a:t>samovrednovanja</a:t>
            </a: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u </a:t>
            </a:r>
            <a:r>
              <a:rPr lang="hr-HR" dirty="0" err="1" smtClean="0">
                <a:solidFill>
                  <a:schemeClr val="tx1"/>
                </a:solidFill>
              </a:rPr>
              <a:t>šk.g</a:t>
            </a:r>
            <a:r>
              <a:rPr lang="hr-HR" dirty="0" smtClean="0">
                <a:solidFill>
                  <a:schemeClr val="tx1"/>
                </a:solidFill>
              </a:rPr>
              <a:t>. 2017./2018.</a:t>
            </a:r>
            <a:r>
              <a:rPr lang="hr-HR" dirty="0">
                <a:solidFill>
                  <a:schemeClr val="tx1"/>
                </a:solidFill>
              </a:rPr>
              <a:t/>
            </a:r>
            <a:br>
              <a:rPr lang="hr-HR" dirty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1</a:t>
            </a:r>
            <a:r>
              <a:rPr lang="hr-HR" sz="2000" dirty="0">
                <a:solidFill>
                  <a:schemeClr val="tx1"/>
                </a:solidFill>
              </a:rPr>
              <a:t>. </a:t>
            </a:r>
            <a:r>
              <a:rPr lang="hr-HR" sz="2200" dirty="0">
                <a:solidFill>
                  <a:schemeClr val="tx1"/>
                </a:solidFill>
              </a:rPr>
              <a:t>Na sjednici UV :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predstaviti donesene zaključke Tima za kvalitetu i aktivnosti koje će se provoditi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održati predavanje za učitelje (stručno usavršavanja) – Tema: „Nenasilno rješavanje sukoba među djecom u školi“ (učiteljica </a:t>
            </a:r>
            <a:r>
              <a:rPr lang="hr-HR" sz="2200" dirty="0" err="1">
                <a:solidFill>
                  <a:schemeClr val="tx1"/>
                </a:solidFill>
              </a:rPr>
              <a:t>Tetiana</a:t>
            </a:r>
            <a:r>
              <a:rPr lang="hr-HR" sz="2200" dirty="0">
                <a:solidFill>
                  <a:schemeClr val="tx1"/>
                </a:solidFill>
              </a:rPr>
              <a:t> </a:t>
            </a:r>
            <a:r>
              <a:rPr lang="hr-HR" sz="2200" dirty="0" err="1">
                <a:solidFill>
                  <a:schemeClr val="tx1"/>
                </a:solidFill>
              </a:rPr>
              <a:t>Sršan</a:t>
            </a:r>
            <a:r>
              <a:rPr lang="hr-HR" sz="2200" dirty="0" smtClean="0">
                <a:solidFill>
                  <a:schemeClr val="tx1"/>
                </a:solidFill>
              </a:rPr>
              <a:t>)</a:t>
            </a:r>
          </a:p>
          <a:p>
            <a:pPr marL="457200" lvl="1" indent="0">
              <a:buNone/>
            </a:pPr>
            <a:endParaRPr lang="hr-H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200" dirty="0">
                <a:solidFill>
                  <a:schemeClr val="tx1"/>
                </a:solidFill>
              </a:rPr>
              <a:t>2. Provesti anketu o raširenosti verbalnih sukoba i načinu reagiranja učenika (4.-8.r</a:t>
            </a:r>
            <a:r>
              <a:rPr lang="hr-HR" sz="2200" dirty="0" smtClean="0">
                <a:solidFill>
                  <a:schemeClr val="tx1"/>
                </a:solidFill>
              </a:rPr>
              <a:t>. – </a:t>
            </a:r>
            <a:r>
              <a:rPr lang="hr-HR" sz="2200" dirty="0">
                <a:solidFill>
                  <a:schemeClr val="tx1"/>
                </a:solidFill>
              </a:rPr>
              <a:t>studeni 2017</a:t>
            </a:r>
            <a:r>
              <a:rPr lang="hr-HR" sz="2200" dirty="0" smtClean="0">
                <a:solidFill>
                  <a:schemeClr val="tx1"/>
                </a:solidFill>
              </a:rPr>
              <a:t>.) – </a:t>
            </a:r>
            <a:r>
              <a:rPr lang="hr-HR" sz="2200" dirty="0" smtClean="0">
                <a:solidFill>
                  <a:schemeClr val="tx1"/>
                </a:solidFill>
              </a:rPr>
              <a:t>Tim za kvalitetu u </a:t>
            </a:r>
            <a:r>
              <a:rPr lang="hr-HR" sz="2200" dirty="0">
                <a:solidFill>
                  <a:schemeClr val="tx1"/>
                </a:solidFill>
              </a:rPr>
              <a:t>suradnji s </a:t>
            </a:r>
            <a:r>
              <a:rPr lang="hr-HR" sz="2200" dirty="0" smtClean="0">
                <a:solidFill>
                  <a:schemeClr val="tx1"/>
                </a:solidFill>
              </a:rPr>
              <a:t>razrednicima</a:t>
            </a:r>
          </a:p>
          <a:p>
            <a:pPr marL="0" indent="0">
              <a:buNone/>
            </a:pPr>
            <a:endParaRPr lang="hr-H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tx1"/>
                </a:solidFill>
              </a:rPr>
              <a:t>3. Tim </a:t>
            </a:r>
            <a:r>
              <a:rPr lang="hr-HR" sz="2200" dirty="0">
                <a:solidFill>
                  <a:schemeClr val="tx1"/>
                </a:solidFill>
              </a:rPr>
              <a:t>za kvalitetu će obraditi rezultate ankete i pripremiti </a:t>
            </a:r>
            <a:r>
              <a:rPr lang="hr-HR" sz="2200" dirty="0" smtClean="0">
                <a:solidFill>
                  <a:schemeClr val="tx1"/>
                </a:solidFill>
              </a:rPr>
              <a:t>prezentaciju</a:t>
            </a:r>
          </a:p>
        </p:txBody>
      </p:sp>
    </p:spTree>
    <p:extLst>
      <p:ext uri="{BB962C8B-B14F-4D97-AF65-F5344CB8AC3E}">
        <p14:creationId xmlns:p14="http://schemas.microsoft.com/office/powerpoint/2010/main" val="404868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04867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r-HR" sz="2200" dirty="0" smtClean="0">
                <a:solidFill>
                  <a:schemeClr val="tx1"/>
                </a:solidFill>
              </a:rPr>
              <a:t>4. Organizirat </a:t>
            </a:r>
            <a:r>
              <a:rPr lang="hr-HR" sz="2200" dirty="0">
                <a:solidFill>
                  <a:schemeClr val="tx1"/>
                </a:solidFill>
              </a:rPr>
              <a:t>će se predavanje o </a:t>
            </a:r>
            <a:r>
              <a:rPr lang="hr-HR" sz="2200" dirty="0" err="1">
                <a:solidFill>
                  <a:schemeClr val="tx1"/>
                </a:solidFill>
              </a:rPr>
              <a:t>cyberbullyingu</a:t>
            </a:r>
            <a:r>
              <a:rPr lang="hr-HR" sz="2200" dirty="0">
                <a:solidFill>
                  <a:schemeClr val="tx1"/>
                </a:solidFill>
              </a:rPr>
              <a:t> za niže i za više razrede (prema mogućnostima i za roditelje) – dogovorit će pedagoginja s </a:t>
            </a:r>
            <a:r>
              <a:rPr lang="hr-HR" sz="2200" dirty="0" smtClean="0">
                <a:solidFill>
                  <a:schemeClr val="tx1"/>
                </a:solidFill>
              </a:rPr>
              <a:t>policijom</a:t>
            </a:r>
          </a:p>
          <a:p>
            <a:pPr marL="0" indent="0">
              <a:buNone/>
            </a:pPr>
            <a:endParaRPr lang="hr-H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tx1"/>
                </a:solidFill>
              </a:rPr>
              <a:t>5</a:t>
            </a:r>
            <a:r>
              <a:rPr lang="hr-HR" sz="2200" dirty="0">
                <a:solidFill>
                  <a:schemeClr val="tx1"/>
                </a:solidFill>
              </a:rPr>
              <a:t>. Na SR razrednici nižih i viših razreda će provesti 2 radionice s temama: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„Nenasilno rješavanje sukoba“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„Vježbe za razvoj samopoštovanja</a:t>
            </a:r>
            <a:r>
              <a:rPr lang="hr-HR" sz="2200" dirty="0" smtClean="0">
                <a:solidFill>
                  <a:schemeClr val="tx1"/>
                </a:solidFill>
              </a:rPr>
              <a:t>“</a:t>
            </a:r>
          </a:p>
          <a:p>
            <a:pPr marL="457200" lvl="1" indent="0">
              <a:buNone/>
            </a:pPr>
            <a:endParaRPr lang="hr-HR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200" dirty="0">
                <a:solidFill>
                  <a:schemeClr val="tx1"/>
                </a:solidFill>
              </a:rPr>
              <a:t>6. Poslat će se oglasna knjiga o postojanju „sandučića povjerenja“ </a:t>
            </a:r>
            <a:endParaRPr lang="hr-HR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200" dirty="0">
                <a:solidFill>
                  <a:schemeClr val="tx1"/>
                </a:solidFill>
              </a:rPr>
              <a:t>7. Dramske vježbe s temom reagiranja na verbalno nasilje (igre uloga) - provest će učiteljice Sanja </a:t>
            </a:r>
            <a:r>
              <a:rPr lang="hr-HR" sz="2200" dirty="0" err="1">
                <a:solidFill>
                  <a:schemeClr val="tx1"/>
                </a:solidFill>
              </a:rPr>
              <a:t>Danček</a:t>
            </a:r>
            <a:r>
              <a:rPr lang="hr-HR" sz="2200" dirty="0">
                <a:solidFill>
                  <a:schemeClr val="tx1"/>
                </a:solidFill>
              </a:rPr>
              <a:t> i Mirta Gaži u višim razredima u sklopu sata hrvatskog </a:t>
            </a:r>
            <a:r>
              <a:rPr lang="hr-HR" sz="2200" dirty="0" smtClean="0">
                <a:solidFill>
                  <a:schemeClr val="tx1"/>
                </a:solidFill>
              </a:rPr>
              <a:t>jezika</a:t>
            </a:r>
            <a:endParaRPr lang="hr-H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0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dirty="0">
                <a:solidFill>
                  <a:schemeClr val="tx1"/>
                </a:solidFill>
              </a:rPr>
              <a:t>8. Na sjednici UV na kraju godine: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Tim će prezentirat rezultate anketa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na temelju učiteljske rasprave donest će se zaključci o razredu koji je, u odnosu na početak školske godine,  postigao najveći pomak u ponašanju s naglaskom na smanjenje verbalnih ali i drugih vrsta sukoba te poboljšanja međusobnih odnosa u razredu – razred će se nagraditi skupnom </a:t>
            </a:r>
            <a:r>
              <a:rPr lang="hr-HR" sz="2200" dirty="0" smtClean="0">
                <a:solidFill>
                  <a:schemeClr val="tx1"/>
                </a:solidFill>
              </a:rPr>
              <a:t>nagradom</a:t>
            </a:r>
          </a:p>
          <a:p>
            <a:pPr marL="457200" lvl="1" indent="0">
              <a:buNone/>
            </a:pPr>
            <a:endParaRPr lang="hr-H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chemeClr val="tx1"/>
                </a:solidFill>
              </a:rPr>
              <a:t>9</a:t>
            </a:r>
            <a:r>
              <a:rPr lang="hr-HR" sz="2200" dirty="0">
                <a:solidFill>
                  <a:schemeClr val="tx1"/>
                </a:solidFill>
              </a:rPr>
              <a:t>. Razrednik će: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o nagrađenom razredu prenijeti informaciju svom razredu za daljnju motivaciju da poprave ponašanje</a:t>
            </a:r>
          </a:p>
          <a:p>
            <a:pPr lvl="1"/>
            <a:r>
              <a:rPr lang="hr-HR" sz="2200" dirty="0">
                <a:solidFill>
                  <a:schemeClr val="tx1"/>
                </a:solidFill>
              </a:rPr>
              <a:t>svaki razrednik će ukratko na roditeljskom sastanku izvijestiti roditelje o ovogodišnjim aktivnostima, rezultatima ankete i nagrađenom razredu </a:t>
            </a:r>
          </a:p>
        </p:txBody>
      </p:sp>
    </p:spTree>
    <p:extLst>
      <p:ext uri="{BB962C8B-B14F-4D97-AF65-F5344CB8AC3E}">
        <p14:creationId xmlns:p14="http://schemas.microsoft.com/office/powerpoint/2010/main" val="381072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TM02455596[[fn=Proljeće]]</Template>
  <TotalTime>164</TotalTime>
  <Words>468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Courier New</vt:lpstr>
      <vt:lpstr>Times New Roman</vt:lpstr>
      <vt:lpstr>Trebuchet MS</vt:lpstr>
      <vt:lpstr>Verdana</vt:lpstr>
      <vt:lpstr>Wingdings 2</vt:lpstr>
      <vt:lpstr>Spring</vt:lpstr>
      <vt:lpstr>Samovrednovanje  - aktivnosti provedbe samovrednovanja u šk.g. 2017./2018. -</vt:lpstr>
      <vt:lpstr>Samovrednovanje </vt:lpstr>
      <vt:lpstr>Tim za kvalitetu u šk.g. 2017./2018.</vt:lpstr>
      <vt:lpstr>Tim za kvalitetu…</vt:lpstr>
      <vt:lpstr>PowerPoint Presentation</vt:lpstr>
      <vt:lpstr>Razvojni plan</vt:lpstr>
      <vt:lpstr>Aktivnosti provedbe samovrednovanja u šk.g. 2017./2018.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Samovrednovanje  - aktivnosti provedbe samovrednovanja u šk.g. 2017./2018. -</dc:title>
  <dc:creator>Knjižnica</dc:creator>
  <cp:lastModifiedBy>Dijana</cp:lastModifiedBy>
  <cp:revision>17</cp:revision>
  <dcterms:created xsi:type="dcterms:W3CDTF">2017-11-02T11:03:51Z</dcterms:created>
  <dcterms:modified xsi:type="dcterms:W3CDTF">2018-05-14T13:37:54Z</dcterms:modified>
</cp:coreProperties>
</file>