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notesSlides/notesSlide1.xml" ContentType="application/vnd.openxmlformats-officedocument.presentationml.notesSlide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notesSlides/notesSlide2.xml" ContentType="application/vnd.openxmlformats-officedocument.presentationml.notesSlide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notesSlides/notesSlide3.xml" ContentType="application/vnd.openxmlformats-officedocument.presentationml.notesSlide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notesSlides/notesSlide4.xml" ContentType="application/vnd.openxmlformats-officedocument.presentationml.notesSlide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notesSlides/notesSlide5.xml" ContentType="application/vnd.openxmlformats-officedocument.presentationml.notesSlide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notesSlides/notesSlide6.xml" ContentType="application/vnd.openxmlformats-officedocument.presentationml.notesSlide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notesSlides/notesSlide7.xml" ContentType="application/vnd.openxmlformats-officedocument.presentationml.notesSlide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notesSlides/notesSlide8.xml" ContentType="application/vnd.openxmlformats-officedocument.presentationml.notesSlide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  <Override PartName="/ppt/charts/style20.xml" ContentType="application/vnd.ms-office.chartstyle+xml"/>
  <Override PartName="/ppt/charts/colors20.xml" ContentType="application/vnd.ms-office.chartcolorstyle+xml"/>
  <Override PartName="/ppt/charts/style21.xml" ContentType="application/vnd.ms-office.chartstyle+xml"/>
  <Override PartName="/ppt/charts/colors21.xml" ContentType="application/vnd.ms-office.chartcolorstyle+xml"/>
  <Override PartName="/ppt/charts/style22.xml" ContentType="application/vnd.ms-office.chartstyle+xml"/>
  <Override PartName="/ppt/charts/colors22.xml" ContentType="application/vnd.ms-office.chartcolorstyle+xml"/>
  <Override PartName="/ppt/charts/style23.xml" ContentType="application/vnd.ms-office.chartstyle+xml"/>
  <Override PartName="/ppt/charts/colors23.xml" ContentType="application/vnd.ms-office.chartcolorstyle+xml"/>
  <Override PartName="/ppt/charts/style24.xml" ContentType="application/vnd.ms-office.chartstyle+xml"/>
  <Override PartName="/ppt/charts/colors24.xml" ContentType="application/vnd.ms-office.chartcolorstyle+xml"/>
  <Override PartName="/ppt/charts/style25.xml" ContentType="application/vnd.ms-office.chartstyle+xml"/>
  <Override PartName="/ppt/charts/colors25.xml" ContentType="application/vnd.ms-office.chartcolorstyle+xml"/>
  <Override PartName="/ppt/charts/style26.xml" ContentType="application/vnd.ms-office.chartstyle+xml"/>
  <Override PartName="/ppt/charts/colors26.xml" ContentType="application/vnd.ms-office.chartcolorstyle+xml"/>
  <Override PartName="/ppt/charts/style27.xml" ContentType="application/vnd.ms-office.chartstyle+xml"/>
  <Override PartName="/ppt/charts/colors27.xml" ContentType="application/vnd.ms-office.chartcolorstyle+xml"/>
  <Override PartName="/ppt/charts/style28.xml" ContentType="application/vnd.ms-office.chartstyle+xml"/>
  <Override PartName="/ppt/charts/colors28.xml" ContentType="application/vnd.ms-office.chartcolorstyle+xml"/>
  <Override PartName="/ppt/charts/style29.xml" ContentType="application/vnd.ms-office.chartstyle+xml"/>
  <Override PartName="/ppt/charts/colors29.xml" ContentType="application/vnd.ms-office.chartcolorstyle+xml"/>
  <Override PartName="/ppt/charts/style30.xml" ContentType="application/vnd.ms-office.chartstyle+xml"/>
  <Override PartName="/ppt/charts/colors30.xml" ContentType="application/vnd.ms-office.chartcolorstyle+xml"/>
  <Override PartName="/ppt/charts/style31.xml" ContentType="application/vnd.ms-office.chartstyle+xml"/>
  <Override PartName="/ppt/charts/colors31.xml" ContentType="application/vnd.ms-office.chartcolorstyle+xml"/>
  <Override PartName="/ppt/charts/style32.xml" ContentType="application/vnd.ms-office.chartstyle+xml"/>
  <Override PartName="/ppt/charts/colors32.xml" ContentType="application/vnd.ms-office.chartcolorstyle+xml"/>
  <Override PartName="/ppt/charts/style33.xml" ContentType="application/vnd.ms-office.chartstyle+xml"/>
  <Override PartName="/ppt/charts/colors33.xml" ContentType="application/vnd.ms-office.chartcolorstyle+xml"/>
  <Override PartName="/ppt/charts/style34.xml" ContentType="application/vnd.ms-office.chartstyle+xml"/>
  <Override PartName="/ppt/charts/colors34.xml" ContentType="application/vnd.ms-office.chartcolorstyle+xml"/>
  <Override PartName="/ppt/charts/style35.xml" ContentType="application/vnd.ms-office.chartstyle+xml"/>
  <Override PartName="/ppt/charts/colors35.xml" ContentType="application/vnd.ms-office.chartcolorstyle+xml"/>
  <Override PartName="/ppt/charts/style36.xml" ContentType="application/vnd.ms-office.chartstyle+xml"/>
  <Override PartName="/ppt/charts/colors36.xml" ContentType="application/vnd.ms-office.chartcolorstyle+xml"/>
  <Override PartName="/ppt/charts/style37.xml" ContentType="application/vnd.ms-office.chartstyle+xml"/>
  <Override PartName="/ppt/charts/colors37.xml" ContentType="application/vnd.ms-office.chartcolorstyle+xml"/>
  <Override PartName="/ppt/charts/style38.xml" ContentType="application/vnd.ms-office.chartstyle+xml"/>
  <Override PartName="/ppt/charts/colors38.xml" ContentType="application/vnd.ms-office.chartcolorstyle+xml"/>
  <Override PartName="/ppt/charts/style39.xml" ContentType="application/vnd.ms-office.chartstyle+xml"/>
  <Override PartName="/ppt/charts/colors39.xml" ContentType="application/vnd.ms-office.chartcolorstyle+xml"/>
  <Override PartName="/ppt/charts/style40.xml" ContentType="application/vnd.ms-office.chartstyle+xml"/>
  <Override PartName="/ppt/charts/colors40.xml" ContentType="application/vnd.ms-office.chartcolorstyle+xml"/>
  <Override PartName="/ppt/charts/style41.xml" ContentType="application/vnd.ms-office.chartstyle+xml"/>
  <Override PartName="/ppt/charts/colors41.xml" ContentType="application/vnd.ms-office.chartcolorstyle+xml"/>
  <Override PartName="/ppt/charts/style42.xml" ContentType="application/vnd.ms-office.chartstyle+xml"/>
  <Override PartName="/ppt/charts/colors42.xml" ContentType="application/vnd.ms-office.chartcolorstyle+xml"/>
  <Override PartName="/ppt/charts/style43.xml" ContentType="application/vnd.ms-office.chartstyle+xml"/>
  <Override PartName="/ppt/charts/colors43.xml" ContentType="application/vnd.ms-office.chartcolorstyle+xml"/>
  <Override PartName="/ppt/charts/style44.xml" ContentType="application/vnd.ms-office.chartstyle+xml"/>
  <Override PartName="/ppt/charts/colors44.xml" ContentType="application/vnd.ms-office.chartcolorstyle+xml"/>
  <Override PartName="/ppt/charts/style45.xml" ContentType="application/vnd.ms-office.chartstyle+xml"/>
  <Override PartName="/ppt/charts/colors45.xml" ContentType="application/vnd.ms-office.chartcolorstyle+xml"/>
  <Override PartName="/ppt/charts/style46.xml" ContentType="application/vnd.ms-office.chartstyle+xml"/>
  <Override PartName="/ppt/charts/colors46.xml" ContentType="application/vnd.ms-office.chartcolorstyle+xml"/>
  <Override PartName="/ppt/charts/style47.xml" ContentType="application/vnd.ms-office.chartstyle+xml"/>
  <Override PartName="/ppt/charts/colors47.xml" ContentType="application/vnd.ms-office.chartcolorstyle+xml"/>
  <Override PartName="/ppt/charts/style48.xml" ContentType="application/vnd.ms-office.chartstyle+xml"/>
  <Override PartName="/ppt/charts/colors48.xml" ContentType="application/vnd.ms-office.chartcolorstyle+xml"/>
  <Override PartName="/ppt/charts/style49.xml" ContentType="application/vnd.ms-office.chartstyle+xml"/>
  <Override PartName="/ppt/charts/colors49.xml" ContentType="application/vnd.ms-office.chartcolorstyle+xml"/>
  <Override PartName="/ppt/charts/style50.xml" ContentType="application/vnd.ms-office.chartstyle+xml"/>
  <Override PartName="/ppt/charts/colors50.xml" ContentType="application/vnd.ms-office.chartcolorstyle+xml"/>
  <Override PartName="/ppt/charts/style51.xml" ContentType="application/vnd.ms-office.chartstyle+xml"/>
  <Override PartName="/ppt/charts/colors51.xml" ContentType="application/vnd.ms-office.chartcolorstyle+xml"/>
  <Override PartName="/ppt/charts/style52.xml" ContentType="application/vnd.ms-office.chartstyle+xml"/>
  <Override PartName="/ppt/charts/colors52.xml" ContentType="application/vnd.ms-office.chartcolorstyle+xml"/>
  <Override PartName="/ppt/charts/style53.xml" ContentType="application/vnd.ms-office.chartstyle+xml"/>
  <Override PartName="/ppt/charts/colors53.xml" ContentType="application/vnd.ms-office.chartcolorstyle+xml"/>
  <Override PartName="/ppt/charts/style54.xml" ContentType="application/vnd.ms-office.chartstyle+xml"/>
  <Override PartName="/ppt/charts/colors54.xml" ContentType="application/vnd.ms-office.chartcolorstyle+xml"/>
  <Override PartName="/ppt/charts/style55.xml" ContentType="application/vnd.ms-office.chartstyle+xml"/>
  <Override PartName="/ppt/charts/colors55.xml" ContentType="application/vnd.ms-office.chartcolorstyle+xml"/>
  <Override PartName="/ppt/charts/style56.xml" ContentType="application/vnd.ms-office.chartstyle+xml"/>
  <Override PartName="/ppt/charts/colors56.xml" ContentType="application/vnd.ms-office.chartcolorstyle+xml"/>
  <Override PartName="/ppt/charts/style57.xml" ContentType="application/vnd.ms-office.chartstyle+xml"/>
  <Override PartName="/ppt/charts/colors57.xml" ContentType="application/vnd.ms-office.chartcolorstyle+xml"/>
  <Override PartName="/ppt/charts/style58.xml" ContentType="application/vnd.ms-office.chartstyle+xml"/>
  <Override PartName="/ppt/charts/colors58.xml" ContentType="application/vnd.ms-office.chartcolorstyle+xml"/>
  <Override PartName="/ppt/charts/style59.xml" ContentType="application/vnd.ms-office.chartstyle+xml"/>
  <Override PartName="/ppt/charts/colors59.xml" ContentType="application/vnd.ms-office.chartcolorstyle+xml"/>
  <Override PartName="/ppt/charts/style60.xml" ContentType="application/vnd.ms-office.chartstyle+xml"/>
  <Override PartName="/ppt/charts/colors60.xml" ContentType="application/vnd.ms-office.chartcolorstyle+xml"/>
  <Override PartName="/ppt/charts/style61.xml" ContentType="application/vnd.ms-office.chartstyle+xml"/>
  <Override PartName="/ppt/charts/colors61.xml" ContentType="application/vnd.ms-office.chartcolorstyle+xml"/>
  <Override PartName="/ppt/charts/style62.xml" ContentType="application/vnd.ms-office.chartstyle+xml"/>
  <Override PartName="/ppt/charts/colors62.xml" ContentType="application/vnd.ms-office.chartcolorstyle+xml"/>
  <Override PartName="/ppt/charts/style63.xml" ContentType="application/vnd.ms-office.chartstyle+xml"/>
  <Override PartName="/ppt/charts/colors63.xml" ContentType="application/vnd.ms-office.chartcolorstyle+xml"/>
  <Override PartName="/ppt/charts/style64.xml" ContentType="application/vnd.ms-office.chartstyle+xml"/>
  <Override PartName="/ppt/charts/colors6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66" r:id="rId4"/>
    <p:sldId id="258" r:id="rId5"/>
    <p:sldId id="259" r:id="rId6"/>
    <p:sldId id="260" r:id="rId7"/>
    <p:sldId id="267" r:id="rId8"/>
    <p:sldId id="261" r:id="rId9"/>
    <p:sldId id="263" r:id="rId10"/>
    <p:sldId id="268" r:id="rId11"/>
    <p:sldId id="264" r:id="rId12"/>
    <p:sldId id="269" r:id="rId13"/>
    <p:sldId id="272" r:id="rId14"/>
    <p:sldId id="265" r:id="rId15"/>
    <p:sldId id="270" r:id="rId16"/>
    <p:sldId id="26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79" r:id="rId28"/>
  </p:sldIdLst>
  <p:sldSz cx="12192000" cy="6858000"/>
  <p:notesSz cx="10018713" cy="688816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02" autoAdjust="0"/>
  </p:normalViewPr>
  <p:slideViewPr>
    <p:cSldViewPr snapToGrid="0">
      <p:cViewPr>
        <p:scale>
          <a:sx n="80" d="100"/>
          <a:sy n="80" d="100"/>
        </p:scale>
        <p:origin x="-5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27.xml"/><Relationship Id="rId2" Type="http://schemas.microsoft.com/office/2011/relationships/chartColorStyle" Target="colors27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28.xml"/><Relationship Id="rId2" Type="http://schemas.microsoft.com/office/2011/relationships/chartColorStyle" Target="colors28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29.xml"/><Relationship Id="rId2" Type="http://schemas.microsoft.com/office/2011/relationships/chartColorStyle" Target="colors29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30.xml"/><Relationship Id="rId2" Type="http://schemas.microsoft.com/office/2011/relationships/chartColorStyle" Target="colors30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31.xml"/><Relationship Id="rId2" Type="http://schemas.microsoft.com/office/2011/relationships/chartColorStyle" Target="colors31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Style" Target="style32.xml"/><Relationship Id="rId2" Type="http://schemas.microsoft.com/office/2011/relationships/chartColorStyle" Target="colors32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microsoft.com/office/2011/relationships/chartStyle" Target="style33.xml"/><Relationship Id="rId2" Type="http://schemas.microsoft.com/office/2011/relationships/chartColorStyle" Target="colors33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Style" Target="style34.xml"/><Relationship Id="rId2" Type="http://schemas.microsoft.com/office/2011/relationships/chartColorStyle" Target="colors34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Style" Target="style35.xml"/><Relationship Id="rId2" Type="http://schemas.microsoft.com/office/2011/relationships/chartColorStyle" Target="colors35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microsoft.com/office/2011/relationships/chartStyle" Target="style36.xml"/><Relationship Id="rId2" Type="http://schemas.microsoft.com/office/2011/relationships/chartColorStyle" Target="colors36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37.xml.rels><?xml version="1.0" encoding="UTF-8" standalone="yes"?>
<Relationships xmlns="http://schemas.openxmlformats.org/package/2006/relationships"><Relationship Id="rId3" Type="http://schemas.microsoft.com/office/2011/relationships/chartStyle" Target="style37.xml"/><Relationship Id="rId2" Type="http://schemas.microsoft.com/office/2011/relationships/chartColorStyle" Target="colors37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microsoft.com/office/2011/relationships/chartStyle" Target="style38.xml"/><Relationship Id="rId2" Type="http://schemas.microsoft.com/office/2011/relationships/chartColorStyle" Target="colors38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39.xml.rels><?xml version="1.0" encoding="UTF-8" standalone="yes"?>
<Relationships xmlns="http://schemas.openxmlformats.org/package/2006/relationships"><Relationship Id="rId3" Type="http://schemas.microsoft.com/office/2011/relationships/chartStyle" Target="style39.xml"/><Relationship Id="rId2" Type="http://schemas.microsoft.com/office/2011/relationships/chartColorStyle" Target="colors39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40.xml.rels><?xml version="1.0" encoding="UTF-8" standalone="yes"?>
<Relationships xmlns="http://schemas.openxmlformats.org/package/2006/relationships"><Relationship Id="rId3" Type="http://schemas.microsoft.com/office/2011/relationships/chartStyle" Target="style40.xml"/><Relationship Id="rId2" Type="http://schemas.microsoft.com/office/2011/relationships/chartColorStyle" Target="colors40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41.xml.rels><?xml version="1.0" encoding="UTF-8" standalone="yes"?>
<Relationships xmlns="http://schemas.openxmlformats.org/package/2006/relationships"><Relationship Id="rId3" Type="http://schemas.microsoft.com/office/2011/relationships/chartStyle" Target="style41.xml"/><Relationship Id="rId2" Type="http://schemas.microsoft.com/office/2011/relationships/chartColorStyle" Target="colors41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42.xml.rels><?xml version="1.0" encoding="UTF-8" standalone="yes"?>
<Relationships xmlns="http://schemas.openxmlformats.org/package/2006/relationships"><Relationship Id="rId3" Type="http://schemas.microsoft.com/office/2011/relationships/chartStyle" Target="style42.xml"/><Relationship Id="rId2" Type="http://schemas.microsoft.com/office/2011/relationships/chartColorStyle" Target="colors42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43.xml.rels><?xml version="1.0" encoding="UTF-8" standalone="yes"?>
<Relationships xmlns="http://schemas.openxmlformats.org/package/2006/relationships"><Relationship Id="rId3" Type="http://schemas.microsoft.com/office/2011/relationships/chartStyle" Target="style43.xml"/><Relationship Id="rId2" Type="http://schemas.microsoft.com/office/2011/relationships/chartColorStyle" Target="colors43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44.xml.rels><?xml version="1.0" encoding="UTF-8" standalone="yes"?>
<Relationships xmlns="http://schemas.openxmlformats.org/package/2006/relationships"><Relationship Id="rId3" Type="http://schemas.microsoft.com/office/2011/relationships/chartStyle" Target="style44.xml"/><Relationship Id="rId2" Type="http://schemas.microsoft.com/office/2011/relationships/chartColorStyle" Target="colors44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45.xml.rels><?xml version="1.0" encoding="UTF-8" standalone="yes"?>
<Relationships xmlns="http://schemas.openxmlformats.org/package/2006/relationships"><Relationship Id="rId3" Type="http://schemas.microsoft.com/office/2011/relationships/chartStyle" Target="style45.xml"/><Relationship Id="rId2" Type="http://schemas.microsoft.com/office/2011/relationships/chartColorStyle" Target="colors45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46.xml.rels><?xml version="1.0" encoding="UTF-8" standalone="yes"?>
<Relationships xmlns="http://schemas.openxmlformats.org/package/2006/relationships"><Relationship Id="rId3" Type="http://schemas.microsoft.com/office/2011/relationships/chartStyle" Target="style46.xml"/><Relationship Id="rId2" Type="http://schemas.microsoft.com/office/2011/relationships/chartColorStyle" Target="colors46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47.xml.rels><?xml version="1.0" encoding="UTF-8" standalone="yes"?>
<Relationships xmlns="http://schemas.openxmlformats.org/package/2006/relationships"><Relationship Id="rId3" Type="http://schemas.microsoft.com/office/2011/relationships/chartStyle" Target="style47.xml"/><Relationship Id="rId2" Type="http://schemas.microsoft.com/office/2011/relationships/chartColorStyle" Target="colors47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48.xml.rels><?xml version="1.0" encoding="UTF-8" standalone="yes"?>
<Relationships xmlns="http://schemas.openxmlformats.org/package/2006/relationships"><Relationship Id="rId3" Type="http://schemas.microsoft.com/office/2011/relationships/chartStyle" Target="style48.xml"/><Relationship Id="rId2" Type="http://schemas.microsoft.com/office/2011/relationships/chartColorStyle" Target="colors48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49.xml.rels><?xml version="1.0" encoding="UTF-8" standalone="yes"?>
<Relationships xmlns="http://schemas.openxmlformats.org/package/2006/relationships"><Relationship Id="rId3" Type="http://schemas.microsoft.com/office/2011/relationships/chartStyle" Target="style49.xml"/><Relationship Id="rId2" Type="http://schemas.microsoft.com/office/2011/relationships/chartColorStyle" Target="colors49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50.xml.rels><?xml version="1.0" encoding="UTF-8" standalone="yes"?>
<Relationships xmlns="http://schemas.openxmlformats.org/package/2006/relationships"><Relationship Id="rId3" Type="http://schemas.microsoft.com/office/2011/relationships/chartStyle" Target="style50.xml"/><Relationship Id="rId2" Type="http://schemas.microsoft.com/office/2011/relationships/chartColorStyle" Target="colors50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51.xml.rels><?xml version="1.0" encoding="UTF-8" standalone="yes"?>
<Relationships xmlns="http://schemas.openxmlformats.org/package/2006/relationships"><Relationship Id="rId3" Type="http://schemas.microsoft.com/office/2011/relationships/chartStyle" Target="style51.xml"/><Relationship Id="rId2" Type="http://schemas.microsoft.com/office/2011/relationships/chartColorStyle" Target="colors51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52.xml.rels><?xml version="1.0" encoding="UTF-8" standalone="yes"?>
<Relationships xmlns="http://schemas.openxmlformats.org/package/2006/relationships"><Relationship Id="rId3" Type="http://schemas.microsoft.com/office/2011/relationships/chartStyle" Target="style52.xml"/><Relationship Id="rId2" Type="http://schemas.microsoft.com/office/2011/relationships/chartColorStyle" Target="colors52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53.xml.rels><?xml version="1.0" encoding="UTF-8" standalone="yes"?>
<Relationships xmlns="http://schemas.openxmlformats.org/package/2006/relationships"><Relationship Id="rId3" Type="http://schemas.microsoft.com/office/2011/relationships/chartStyle" Target="style53.xml"/><Relationship Id="rId2" Type="http://schemas.microsoft.com/office/2011/relationships/chartColorStyle" Target="colors53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54.xml.rels><?xml version="1.0" encoding="UTF-8" standalone="yes"?>
<Relationships xmlns="http://schemas.openxmlformats.org/package/2006/relationships"><Relationship Id="rId3" Type="http://schemas.microsoft.com/office/2011/relationships/chartStyle" Target="style54.xml"/><Relationship Id="rId2" Type="http://schemas.microsoft.com/office/2011/relationships/chartColorStyle" Target="colors54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55.xml.rels><?xml version="1.0" encoding="UTF-8" standalone="yes"?>
<Relationships xmlns="http://schemas.openxmlformats.org/package/2006/relationships"><Relationship Id="rId3" Type="http://schemas.microsoft.com/office/2011/relationships/chartStyle" Target="style55.xml"/><Relationship Id="rId2" Type="http://schemas.microsoft.com/office/2011/relationships/chartColorStyle" Target="colors55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56.xml.rels><?xml version="1.0" encoding="UTF-8" standalone="yes"?>
<Relationships xmlns="http://schemas.openxmlformats.org/package/2006/relationships"><Relationship Id="rId3" Type="http://schemas.microsoft.com/office/2011/relationships/chartStyle" Target="style56.xml"/><Relationship Id="rId2" Type="http://schemas.microsoft.com/office/2011/relationships/chartColorStyle" Target="colors56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57.xml.rels><?xml version="1.0" encoding="UTF-8" standalone="yes"?>
<Relationships xmlns="http://schemas.openxmlformats.org/package/2006/relationships"><Relationship Id="rId3" Type="http://schemas.microsoft.com/office/2011/relationships/chartStyle" Target="style57.xml"/><Relationship Id="rId2" Type="http://schemas.microsoft.com/office/2011/relationships/chartColorStyle" Target="colors57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58.xml.rels><?xml version="1.0" encoding="UTF-8" standalone="yes"?>
<Relationships xmlns="http://schemas.openxmlformats.org/package/2006/relationships"><Relationship Id="rId3" Type="http://schemas.microsoft.com/office/2011/relationships/chartStyle" Target="style58.xml"/><Relationship Id="rId2" Type="http://schemas.microsoft.com/office/2011/relationships/chartColorStyle" Target="colors58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59.xml.rels><?xml version="1.0" encoding="UTF-8" standalone="yes"?>
<Relationships xmlns="http://schemas.openxmlformats.org/package/2006/relationships"><Relationship Id="rId3" Type="http://schemas.microsoft.com/office/2011/relationships/chartStyle" Target="style59.xml"/><Relationship Id="rId2" Type="http://schemas.microsoft.com/office/2011/relationships/chartColorStyle" Target="colors59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60.xml.rels><?xml version="1.0" encoding="UTF-8" standalone="yes"?>
<Relationships xmlns="http://schemas.openxmlformats.org/package/2006/relationships"><Relationship Id="rId3" Type="http://schemas.microsoft.com/office/2011/relationships/chartStyle" Target="style60.xml"/><Relationship Id="rId2" Type="http://schemas.microsoft.com/office/2011/relationships/chartColorStyle" Target="colors60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61.xml.rels><?xml version="1.0" encoding="UTF-8" standalone="yes"?>
<Relationships xmlns="http://schemas.openxmlformats.org/package/2006/relationships"><Relationship Id="rId3" Type="http://schemas.microsoft.com/office/2011/relationships/chartStyle" Target="style61.xml"/><Relationship Id="rId2" Type="http://schemas.microsoft.com/office/2011/relationships/chartColorStyle" Target="colors61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62.xml.rels><?xml version="1.0" encoding="UTF-8" standalone="yes"?>
<Relationships xmlns="http://schemas.openxmlformats.org/package/2006/relationships"><Relationship Id="rId3" Type="http://schemas.microsoft.com/office/2011/relationships/chartStyle" Target="style62.xml"/><Relationship Id="rId2" Type="http://schemas.microsoft.com/office/2011/relationships/chartColorStyle" Target="colors62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63.xml.rels><?xml version="1.0" encoding="UTF-8" standalone="yes"?>
<Relationships xmlns="http://schemas.openxmlformats.org/package/2006/relationships"><Relationship Id="rId3" Type="http://schemas.microsoft.com/office/2011/relationships/chartStyle" Target="style63.xml"/><Relationship Id="rId2" Type="http://schemas.microsoft.com/office/2011/relationships/chartColorStyle" Target="colors63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64.xml.rels><?xml version="1.0" encoding="UTF-8" standalone="yes"?>
<Relationships xmlns="http://schemas.openxmlformats.org/package/2006/relationships"><Relationship Id="rId3" Type="http://schemas.microsoft.com/office/2011/relationships/chartStyle" Target="style64.xml"/><Relationship Id="rId2" Type="http://schemas.microsoft.com/office/2011/relationships/chartColorStyle" Target="colors64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H:\KNJI&#381;NICA%20-%20Bregi\ORGANIZACIJSKE%20INFORMACIJE\TIM%20ZA%20KVALITETU,%20SAMOVREDNOVANJE\2017%202018\inicijalni%20upitnik%20-%20obrad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1.</a:t>
            </a:r>
            <a:r>
              <a:rPr lang="hr-HR" baseline="0"/>
              <a:t> (4.r.)</a:t>
            </a:r>
            <a:endParaRPr lang="hr-HR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666666666666666E-2"/>
          <c:y val="0"/>
          <c:w val="0.83665208515602218"/>
          <c:h val="0.9801773891688407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8C2-4031-A5BB-091D1E9E0E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8C2-4031-A5BB-091D1E9E0ED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8C2-4031-A5BB-091D1E9E0ED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8C2-4031-A5BB-091D1E9E0ED6}"/>
              </c:ext>
            </c:extLst>
          </c:dPt>
          <c:dLbls>
            <c:dLbl>
              <c:idx val="3"/>
              <c:layout>
                <c:manualLayout>
                  <c:x val="0.25185039370078738"/>
                  <c:y val="1.320167117558605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8C2-4031-A5BB-091D1E9E0ED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'4.r.'!$A$4:$A$7</c:f>
              <c:strCache>
                <c:ptCount val="4"/>
                <c:pt idx="0">
                  <c:v>a)   IMA, JAKO PUNO</c:v>
                </c:pt>
                <c:pt idx="1">
                  <c:v>b)   IMA, SREDNJE PUNO</c:v>
                </c:pt>
                <c:pt idx="2">
                  <c:v>c)    IMA, ALI JAKO MALO</c:v>
                </c:pt>
                <c:pt idx="3">
                  <c:v>d)   NEMA UOPĆE</c:v>
                </c:pt>
              </c:strCache>
            </c:strRef>
          </c:cat>
          <c:val>
            <c:numRef>
              <c:f>'4.r.'!$M$4:$M$7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8C2-4031-A5BB-091D1E9E0ED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2. (4.r. PŠ)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0824828634976"/>
          <c:y val="6.4432982475132114E-2"/>
          <c:w val="0.84073877618851389"/>
          <c:h val="0.9355670175248679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2C5-49EF-81EC-0ED69A67FB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2C5-49EF-81EC-0ED69A67FBA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'4.r.'!$A$9:$A$11</c:f>
              <c:strCache>
                <c:ptCount val="3"/>
                <c:pt idx="0">
                  <c:v>a) NE ZNAM</c:v>
                </c:pt>
                <c:pt idx="1">
                  <c:v>b) IMA, ON SE NALAZI…</c:v>
                </c:pt>
                <c:pt idx="2">
                  <c:v>3.        ZNAŠ LI ŠTO JE „SANDUČIĆ POVJERENJA“?</c:v>
                </c:pt>
              </c:strCache>
            </c:strRef>
          </c:cat>
          <c:val>
            <c:numRef>
              <c:f>'4.r. PŠ'!$M$9:$M$10</c:f>
              <c:numCache>
                <c:formatCode>General</c:formatCode>
                <c:ptCount val="2"/>
                <c:pt idx="0">
                  <c:v>9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2C5-49EF-81EC-0ED69A67FBA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2. (</a:t>
            </a:r>
            <a:r>
              <a:rPr lang="hr-HR" sz="1800" b="1" i="0" u="none" strike="noStrike" baseline="0">
                <a:effectLst/>
              </a:rPr>
              <a:t>5.r.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592584850354108"/>
          <c:w val="0.99940308856112336"/>
          <c:h val="0.8340741514964589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A5-4A8B-B65B-A5A9C9211B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A5-4A8B-B65B-A5A9C9211B8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'4.r.'!$A$9:$A$11</c:f>
              <c:strCache>
                <c:ptCount val="3"/>
                <c:pt idx="0">
                  <c:v>a) NE ZNAM</c:v>
                </c:pt>
                <c:pt idx="1">
                  <c:v>b) IMA, ON SE NALAZI…</c:v>
                </c:pt>
                <c:pt idx="2">
                  <c:v>3.        ZNAŠ LI ŠTO JE „SANDUČIĆ POVJERENJA“?</c:v>
                </c:pt>
              </c:strCache>
            </c:strRef>
          </c:cat>
          <c:val>
            <c:numRef>
              <c:f>'5.r.'!$M$9:$M$10</c:f>
              <c:numCache>
                <c:formatCode>General</c:formatCode>
                <c:ptCount val="2"/>
                <c:pt idx="0">
                  <c:v>17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A5-4A8B-B65B-A5A9C9211B8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2. (</a:t>
            </a:r>
            <a:r>
              <a:rPr lang="hr-HR" sz="1800" b="1" i="0" u="none" strike="noStrike" baseline="0">
                <a:effectLst/>
              </a:rPr>
              <a:t>6.a 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9438202247191E-2"/>
          <c:y val="0.21258118096707174"/>
          <c:w val="0.84883771716575718"/>
          <c:h val="0.7874189385038490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1E-4562-8197-0F6F1FAACE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D1E-4562-8197-0F6F1FAACEF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'4.r.'!$A$9:$A$11</c:f>
              <c:strCache>
                <c:ptCount val="3"/>
                <c:pt idx="0">
                  <c:v>a) NE ZNAM</c:v>
                </c:pt>
                <c:pt idx="1">
                  <c:v>b) IMA, ON SE NALAZI…</c:v>
                </c:pt>
                <c:pt idx="2">
                  <c:v>3.        ZNAŠ LI ŠTO JE „SANDUČIĆ POVJERENJA“?</c:v>
                </c:pt>
              </c:strCache>
            </c:strRef>
          </c:cat>
          <c:val>
            <c:numRef>
              <c:f>'6.a'!$M$9:$M$10</c:f>
              <c:numCache>
                <c:formatCode>General</c:formatCode>
                <c:ptCount val="2"/>
                <c:pt idx="0">
                  <c:v>10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D1E-4562-8197-0F6F1FAACEF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2. (</a:t>
            </a:r>
            <a:r>
              <a:rPr lang="hr-HR" sz="1800" b="1" i="0" u="none" strike="noStrike" baseline="0">
                <a:effectLst/>
              </a:rPr>
              <a:t>6.b 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9438202247191E-2"/>
          <c:y val="0.21258118096707174"/>
          <c:w val="0.87162462795487272"/>
          <c:h val="0.7874189385038490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F5-4299-8149-E690B38FFC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8F5-4299-8149-E690B38FFCF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'4.r.'!$A$9:$A$11</c:f>
              <c:strCache>
                <c:ptCount val="3"/>
                <c:pt idx="0">
                  <c:v>a) NE ZNAM</c:v>
                </c:pt>
                <c:pt idx="1">
                  <c:v>b) IMA, ON SE NALAZI…</c:v>
                </c:pt>
                <c:pt idx="2">
                  <c:v>3.        ZNAŠ LI ŠTO JE „SANDUČIĆ POVJERENJA“?</c:v>
                </c:pt>
              </c:strCache>
            </c:strRef>
          </c:cat>
          <c:val>
            <c:numRef>
              <c:f>'6.b'!$M$9:$M$10</c:f>
              <c:numCache>
                <c:formatCode>General</c:formatCode>
                <c:ptCount val="2"/>
                <c:pt idx="0">
                  <c:v>13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8F5-4299-8149-E690B38FFCF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2. (</a:t>
            </a:r>
            <a:r>
              <a:rPr lang="hr-HR" sz="1800" b="1" i="0" u="none" strike="noStrike" baseline="0">
                <a:effectLst/>
              </a:rPr>
              <a:t>7.r.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103441878453392"/>
          <c:y val="7.6284828796813628E-2"/>
          <c:w val="0.7000876604923757"/>
          <c:h val="0.9207176806216711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D7-4DA5-84CC-1CC34C3D78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D7-4DA5-84CC-1CC34C3D781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'4.r.'!$A$9:$A$11</c:f>
              <c:strCache>
                <c:ptCount val="3"/>
                <c:pt idx="0">
                  <c:v>a) NE ZNAM</c:v>
                </c:pt>
                <c:pt idx="1">
                  <c:v>b) IMA, ON SE NALAZI…</c:v>
                </c:pt>
                <c:pt idx="2">
                  <c:v>3.        ZNAŠ LI ŠTO JE „SANDUČIĆ POVJERENJA“?</c:v>
                </c:pt>
              </c:strCache>
            </c:strRef>
          </c:cat>
          <c:val>
            <c:numRef>
              <c:f>'7.r.'!$M$9:$M$10</c:f>
              <c:numCache>
                <c:formatCode>General</c:formatCode>
                <c:ptCount val="2"/>
                <c:pt idx="0">
                  <c:v>14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CD7-4DA5-84CC-1CC34C3D781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2. (</a:t>
            </a:r>
            <a:r>
              <a:rPr lang="hr-HR" sz="1800" b="1" i="0" u="none" strike="noStrike" baseline="0">
                <a:effectLst/>
              </a:rPr>
              <a:t>8.a 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974094338458935E-2"/>
          <c:y val="0"/>
          <c:w val="0.84254779379800837"/>
          <c:h val="0.9895423444868681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B5-45CE-95F5-14ACAB32A4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B5-45CE-95F5-14ACAB32A48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'4.r.'!$A$9:$A$11</c:f>
              <c:strCache>
                <c:ptCount val="3"/>
                <c:pt idx="0">
                  <c:v>a) NE ZNAM</c:v>
                </c:pt>
                <c:pt idx="1">
                  <c:v>b) IMA, ON SE NALAZI…</c:v>
                </c:pt>
                <c:pt idx="2">
                  <c:v>3.        ZNAŠ LI ŠTO JE „SANDUČIĆ POVJERENJA“?</c:v>
                </c:pt>
              </c:strCache>
            </c:strRef>
          </c:cat>
          <c:val>
            <c:numRef>
              <c:f>'8.a'!$M$9:$M$10</c:f>
              <c:numCache>
                <c:formatCode>General</c:formatCode>
                <c:ptCount val="2"/>
                <c:pt idx="0">
                  <c:v>3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AB5-45CE-95F5-14ACAB32A48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2. (</a:t>
            </a:r>
            <a:r>
              <a:rPr lang="hr-HR" sz="1800" b="1" i="0" u="none" strike="noStrike" baseline="0">
                <a:effectLst/>
              </a:rPr>
              <a:t>8.b 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567247772468721E-2"/>
          <c:y val="9.9988521440176642E-2"/>
          <c:w val="0.6100048350173205"/>
          <c:h val="0.8044925650963992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D6-4C9F-ADF4-0242DC0D4B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D6-4C9F-ADF4-0242DC0D4B1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'4.r.'!$A$9:$A$11</c:f>
              <c:strCache>
                <c:ptCount val="3"/>
                <c:pt idx="0">
                  <c:v>a) NE ZNAM</c:v>
                </c:pt>
                <c:pt idx="1">
                  <c:v>b) IMA, ON SE NALAZI…</c:v>
                </c:pt>
                <c:pt idx="2">
                  <c:v>3.        ZNAŠ LI ŠTO JE „SANDUČIĆ POVJERENJA“?</c:v>
                </c:pt>
              </c:strCache>
            </c:strRef>
          </c:cat>
          <c:val>
            <c:numRef>
              <c:f>'8.b'!$M$9:$M$10</c:f>
              <c:numCache>
                <c:formatCode>General</c:formatCode>
                <c:ptCount val="2"/>
                <c:pt idx="0">
                  <c:v>3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2D6-4C9F-ADF4-0242DC0D4B1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790864672405343"/>
          <c:y val="0.14604838231114473"/>
          <c:w val="0.37425842395285375"/>
          <c:h val="0.7028209220467301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3. (4.r.)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46-4505-AC9B-A2375455B0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46-4505-AC9B-A2375455B09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'4.r.'!$A$12:$A$13</c:f>
              <c:strCache>
                <c:ptCount val="2"/>
                <c:pt idx="0">
                  <c:v>a) ZNAM, ON SLUŽI ZA…</c:v>
                </c:pt>
                <c:pt idx="1">
                  <c:v>b) NE ZNAM</c:v>
                </c:pt>
              </c:strCache>
            </c:strRef>
          </c:cat>
          <c:val>
            <c:numRef>
              <c:f>'4.r.'!$M$12:$M$13</c:f>
              <c:numCache>
                <c:formatCode>General</c:formatCode>
                <c:ptCount val="2"/>
                <c:pt idx="0">
                  <c:v>1</c:v>
                </c:pt>
                <c:pt idx="1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746-4505-AC9B-A2375455B09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3. (4.r. PŠ)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1538804821288265"/>
          <c:w val="0.87665646308655498"/>
          <c:h val="0.664159614073305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CF-4F5F-AB18-E13BE1618E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CCF-4F5F-AB18-E13BE1618E2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'4.r.'!$A$12:$A$13</c:f>
              <c:strCache>
                <c:ptCount val="2"/>
                <c:pt idx="0">
                  <c:v>a) ZNAM, ON SLUŽI ZA…</c:v>
                </c:pt>
                <c:pt idx="1">
                  <c:v>b) NE ZNAM</c:v>
                </c:pt>
              </c:strCache>
            </c:strRef>
          </c:cat>
          <c:val>
            <c:numRef>
              <c:f>'4.r. PŠ'!$M$12:$M$13</c:f>
              <c:numCache>
                <c:formatCode>General</c:formatCode>
                <c:ptCount val="2"/>
                <c:pt idx="0">
                  <c:v>3</c:v>
                </c:pt>
                <c:pt idx="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CCF-4F5F-AB18-E13BE1618E2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3. (</a:t>
            </a:r>
            <a:r>
              <a:rPr lang="hr-HR" sz="1800" b="1" i="0" u="none" strike="noStrike" baseline="0">
                <a:effectLst/>
              </a:rPr>
              <a:t>5.r.)</a:t>
            </a:r>
            <a:endParaRPr lang="hr-HR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4532578082061163"/>
          <c:w val="1"/>
          <c:h val="0.7546742191793883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4C-4150-8381-624643D063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4C-4150-8381-624643D0638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'4.r.'!$A$12:$A$13</c:f>
              <c:strCache>
                <c:ptCount val="2"/>
                <c:pt idx="0">
                  <c:v>a) ZNAM, ON SLUŽI ZA…</c:v>
                </c:pt>
                <c:pt idx="1">
                  <c:v>b) NE ZNAM</c:v>
                </c:pt>
              </c:strCache>
            </c:strRef>
          </c:cat>
          <c:val>
            <c:numRef>
              <c:f>'5.r.'!$M$12:$M$13</c:f>
              <c:numCache>
                <c:formatCode>General</c:formatCode>
                <c:ptCount val="2"/>
                <c:pt idx="0">
                  <c:v>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E4C-4150-8381-624643D0638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1. (4.r. PŠ)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97302543064469"/>
          <c:y val="0"/>
          <c:w val="0.88302697456935519"/>
          <c:h val="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51-421A-B7BD-AAAE6DCD8C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51-421A-B7BD-AAAE6DCD8C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951-421A-B7BD-AAAE6DCD8C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951-421A-B7BD-AAAE6DCD8CE9}"/>
              </c:ext>
            </c:extLst>
          </c:dPt>
          <c:dLbls>
            <c:dLbl>
              <c:idx val="0"/>
              <c:layout>
                <c:manualLayout>
                  <c:x val="0.21661851092142881"/>
                  <c:y val="-3.870245817071854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51-421A-B7BD-AAAE6DCD8CE9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 PŠ'!$A$4:$A$7</c:f>
              <c:strCache>
                <c:ptCount val="4"/>
                <c:pt idx="0">
                  <c:v>a)   IMA, JAKO PUNO</c:v>
                </c:pt>
                <c:pt idx="1">
                  <c:v>b)   IMA, SREDNJE PUNO</c:v>
                </c:pt>
                <c:pt idx="2">
                  <c:v>c)    IMA, ALI JAKO MALO</c:v>
                </c:pt>
                <c:pt idx="3">
                  <c:v>d)   NEMA UOPĆE</c:v>
                </c:pt>
              </c:strCache>
            </c:strRef>
          </c:cat>
          <c:val>
            <c:numRef>
              <c:f>'4.r. PŠ'!$M$4:$M$7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951-421A-B7BD-AAAE6DCD8CE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3. (</a:t>
            </a:r>
            <a:r>
              <a:rPr lang="hr-HR" sz="1800" b="1" i="0" u="none" strike="noStrike" baseline="0">
                <a:effectLst/>
              </a:rPr>
              <a:t>6.a r.)</a:t>
            </a:r>
            <a:endParaRPr lang="hr-HR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284142913401866E-2"/>
          <c:y val="0.24537010826363467"/>
          <c:w val="0.94071585708659811"/>
          <c:h val="0.754629891736365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F4-4A64-8E59-0725A62155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F4-4A64-8E59-0725A621554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'4.r.'!$A$12:$A$13</c:f>
              <c:strCache>
                <c:ptCount val="2"/>
                <c:pt idx="0">
                  <c:v>a) ZNAM, ON SLUŽI ZA…</c:v>
                </c:pt>
                <c:pt idx="1">
                  <c:v>b) NE ZNAM</c:v>
                </c:pt>
              </c:strCache>
            </c:strRef>
          </c:cat>
          <c:val>
            <c:numRef>
              <c:f>'6.a'!$M$12:$M$13</c:f>
              <c:numCache>
                <c:formatCode>General</c:formatCode>
                <c:ptCount val="2"/>
                <c:pt idx="0">
                  <c:v>7</c:v>
                </c:pt>
                <c:pt idx="1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3F4-4A64-8E59-0725A621554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3. (</a:t>
            </a:r>
            <a:r>
              <a:rPr lang="hr-HR" sz="1800" b="1" i="0" u="none" strike="noStrike" baseline="0">
                <a:effectLst/>
              </a:rPr>
              <a:t>6.b r.)</a:t>
            </a:r>
            <a:endParaRPr lang="hr-HR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594666605050062E-2"/>
          <c:y val="0.1598395531625201"/>
          <c:w val="0.94940533339494992"/>
          <c:h val="0.8401604468374798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29-4DBB-9D87-DC20A8724C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29-4DBB-9D87-DC20A8724C5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'4.r.'!$A$12:$A$13</c:f>
              <c:strCache>
                <c:ptCount val="2"/>
                <c:pt idx="0">
                  <c:v>a) ZNAM, ON SLUŽI ZA…</c:v>
                </c:pt>
                <c:pt idx="1">
                  <c:v>b) NE ZNAM</c:v>
                </c:pt>
              </c:strCache>
            </c:strRef>
          </c:cat>
          <c:val>
            <c:numRef>
              <c:f>'6.b'!$M$12:$M$13</c:f>
              <c:numCache>
                <c:formatCode>General</c:formatCode>
                <c:ptCount val="2"/>
                <c:pt idx="0">
                  <c:v>5</c:v>
                </c:pt>
                <c:pt idx="1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829-4DBB-9D87-DC20A8724C5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3. (</a:t>
            </a:r>
            <a:r>
              <a:rPr lang="hr-HR" sz="1800" b="1" i="0" u="none" strike="noStrike" baseline="0">
                <a:effectLst/>
              </a:rPr>
              <a:t>7.r.)</a:t>
            </a:r>
            <a:endParaRPr lang="hr-HR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491258768092585"/>
          <c:w val="1"/>
          <c:h val="0.7350874123190740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A4-4E9B-9F04-A9B1CBCE9F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DA4-4E9B-9F04-A9B1CBCE9F5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'4.r.'!$A$12:$A$13</c:f>
              <c:strCache>
                <c:ptCount val="2"/>
                <c:pt idx="0">
                  <c:v>a) ZNAM, ON SLUŽI ZA…</c:v>
                </c:pt>
                <c:pt idx="1">
                  <c:v>b) NE ZNAM</c:v>
                </c:pt>
              </c:strCache>
            </c:strRef>
          </c:cat>
          <c:val>
            <c:numRef>
              <c:f>'7.r.'!$M$12:$M$13</c:f>
              <c:numCache>
                <c:formatCode>General</c:formatCode>
                <c:ptCount val="2"/>
                <c:pt idx="0">
                  <c:v>4</c:v>
                </c:pt>
                <c:pt idx="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DA4-4E9B-9F04-A9B1CBCE9F5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3. (</a:t>
            </a:r>
            <a:r>
              <a:rPr lang="hr-HR" sz="1800" b="1" i="0" u="none" strike="noStrike" baseline="0">
                <a:effectLst/>
              </a:rPr>
              <a:t>8.a r.)</a:t>
            </a:r>
            <a:endParaRPr lang="hr-HR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240181104880621E-2"/>
          <c:y val="0.27270985863609154"/>
          <c:w val="0.82772582422234287"/>
          <c:h val="0.7272901413639084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78-4BB7-8DF5-CBC92837D3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78-4BB7-8DF5-CBC92837D3D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'4.r.'!$A$12:$A$13</c:f>
              <c:strCache>
                <c:ptCount val="2"/>
                <c:pt idx="0">
                  <c:v>a) ZNAM, ON SLUŽI ZA…</c:v>
                </c:pt>
                <c:pt idx="1">
                  <c:v>b) NE ZNAM</c:v>
                </c:pt>
              </c:strCache>
            </c:strRef>
          </c:cat>
          <c:val>
            <c:numRef>
              <c:f>'8.a'!$M$12:$M$13</c:f>
              <c:numCache>
                <c:formatCode>General</c:formatCode>
                <c:ptCount val="2"/>
                <c:pt idx="0">
                  <c:v>11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478-4BB7-8DF5-CBC92837D3D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3. (</a:t>
            </a:r>
            <a:r>
              <a:rPr lang="hr-HR" sz="1800" b="1" i="0" u="none" strike="noStrike" baseline="0">
                <a:effectLst/>
              </a:rPr>
              <a:t>8.b r.)</a:t>
            </a:r>
            <a:endParaRPr lang="hr-HR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844546373975151E-2"/>
          <c:y val="0.16463518948631378"/>
          <c:w val="0.62320007894753371"/>
          <c:h val="0.8349040703202451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17-43E4-9146-E6D421BC916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817-43E4-9146-E6D421BC916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'4.r.'!$A$12:$A$13</c:f>
              <c:strCache>
                <c:ptCount val="2"/>
                <c:pt idx="0">
                  <c:v>a) ZNAM, ON SLUŽI ZA…</c:v>
                </c:pt>
                <c:pt idx="1">
                  <c:v>b) NE ZNAM</c:v>
                </c:pt>
              </c:strCache>
            </c:strRef>
          </c:cat>
          <c:val>
            <c:numRef>
              <c:f>'8.b'!$M$12:$M$13</c:f>
              <c:numCache>
                <c:formatCode>General</c:formatCode>
                <c:ptCount val="2"/>
                <c:pt idx="0">
                  <c:v>8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817-43E4-9146-E6D421BC916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618769547928403"/>
          <c:y val="5.1665009265250174E-2"/>
          <c:w val="0.31207891558945683"/>
          <c:h val="0.8479553890544164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4. (4.r.)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072109271815825"/>
          <c:w val="0.95899595565692908"/>
          <c:h val="0.8346560273686575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23-4B1B-A596-4B81C65031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23-4B1B-A596-4B81C65031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C23-4B1B-A596-4B81C650318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C23-4B1B-A596-4B81C650318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C23-4B1B-A596-4B81C6503185}"/>
              </c:ext>
            </c:extLst>
          </c:dPt>
          <c:dLbls>
            <c:dLbl>
              <c:idx val="3"/>
              <c:layout>
                <c:manualLayout>
                  <c:x val="0.26349521824008532"/>
                  <c:y val="-6.772962585312164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C23-4B1B-A596-4B81C6503185}"/>
                </c:ext>
              </c:extLst>
            </c:dLbl>
            <c:dLbl>
              <c:idx val="4"/>
              <c:layout>
                <c:manualLayout>
                  <c:x val="-0.23926804803747759"/>
                  <c:y val="-6.772962585312164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C23-4B1B-A596-4B81C650318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'4.r.'!$A$15:$A$19</c:f>
              <c:strCache>
                <c:ptCount val="5"/>
                <c:pt idx="0">
                  <c:v>a)   UVRIJEDIO I NAZVAO POGRDNIM IMENIMA DRUGOG UČENIKA IZ RAZREDA</c:v>
                </c:pt>
                <c:pt idx="1">
                  <c:v>b)   PRIJETIO DRUGOM UČENIKU IZ RAZREDA</c:v>
                </c:pt>
                <c:pt idx="2">
                  <c:v>c) OGOVARAO DRUGOG UČENIKA IZ RAZREDA</c:v>
                </c:pt>
                <c:pt idx="3">
                  <c:v>d)   ŠIRIO LAŽNE GLASINE O DRUGOM UČENIKU IZ RAZREDA</c:v>
                </c:pt>
                <c:pt idx="4">
                  <c:v>e) NIŠTA</c:v>
                </c:pt>
              </c:strCache>
            </c:strRef>
          </c:cat>
          <c:val>
            <c:numRef>
              <c:f>'4.r.'!$M$15:$M$19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C23-4B1B-A596-4B81C650318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4. (4.r. PŠ)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877794980612251"/>
          <c:w val="1"/>
          <c:h val="0.8312220472440945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0B-4A63-9A22-A426EC8795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0B-4A63-9A22-A426EC8795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F0B-4A63-9A22-A426EC8795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F0B-4A63-9A22-A426EC87959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F0B-4A63-9A22-A426EC879598}"/>
              </c:ext>
            </c:extLst>
          </c:dPt>
          <c:dLbls>
            <c:dLbl>
              <c:idx val="0"/>
              <c:layout>
                <c:manualLayout>
                  <c:x val="-0.21710656634041645"/>
                  <c:y val="-1.084930547395730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F0B-4A63-9A22-A426EC87959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'4.r.'!$A$15:$A$19</c:f>
              <c:strCache>
                <c:ptCount val="5"/>
                <c:pt idx="0">
                  <c:v>a)   UVRIJEDIO I NAZVAO POGRDNIM IMENIMA DRUGOG UČENIKA IZ RAZREDA</c:v>
                </c:pt>
                <c:pt idx="1">
                  <c:v>b)   PRIJETIO DRUGOM UČENIKU IZ RAZREDA</c:v>
                </c:pt>
                <c:pt idx="2">
                  <c:v>c) OGOVARAO DRUGOG UČENIKA IZ RAZREDA</c:v>
                </c:pt>
                <c:pt idx="3">
                  <c:v>d)   ŠIRIO LAŽNE GLASINE O DRUGOM UČENIKU IZ RAZREDA</c:v>
                </c:pt>
                <c:pt idx="4">
                  <c:v>e) NIŠTA</c:v>
                </c:pt>
              </c:strCache>
            </c:strRef>
          </c:cat>
          <c:val>
            <c:numRef>
              <c:f>'4.r. PŠ'!$M$15:$M$19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F0B-4A63-9A22-A426EC87959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4. (</a:t>
            </a:r>
            <a:r>
              <a:rPr lang="hr-HR" sz="1800" b="1" i="0" u="none" strike="noStrike" baseline="0">
                <a:effectLst/>
              </a:rPr>
              <a:t>5.r.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783181900082606E-4"/>
          <c:y val="0.12306253264457809"/>
          <c:w val="0.56936663015447952"/>
          <c:h val="0.7460827977317914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2EE-4B5E-94E9-23664BC78B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2EE-4B5E-94E9-23664BC78B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2EE-4B5E-94E9-23664BC78B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2EE-4B5E-94E9-23664BC78B4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2EE-4B5E-94E9-23664BC78B4E}"/>
              </c:ext>
            </c:extLst>
          </c:dPt>
          <c:dLbls>
            <c:dLbl>
              <c:idx val="0"/>
              <c:layout>
                <c:manualLayout>
                  <c:x val="-0.1695493237372134"/>
                  <c:y val="-5.071145811696954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2EE-4B5E-94E9-23664BC78B4E}"/>
                </c:ext>
              </c:extLst>
            </c:dLbl>
            <c:dLbl>
              <c:idx val="2"/>
              <c:layout>
                <c:manualLayout>
                  <c:x val="1.5990566479758269E-2"/>
                  <c:y val="-7.047855308834627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2EE-4B5E-94E9-23664BC78B4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'4.r.'!$A$15:$A$19</c:f>
              <c:strCache>
                <c:ptCount val="5"/>
                <c:pt idx="0">
                  <c:v>a)   UVRIJEDIO I NAZVAO POGRDNIM IMENIMA DRUGOG UČENIKA IZ RAZREDA</c:v>
                </c:pt>
                <c:pt idx="1">
                  <c:v>b)   PRIJETIO DRUGOM UČENIKU IZ RAZREDA</c:v>
                </c:pt>
                <c:pt idx="2">
                  <c:v>c) OGOVARAO DRUGOG UČENIKA IZ RAZREDA</c:v>
                </c:pt>
                <c:pt idx="3">
                  <c:v>d)   ŠIRIO LAŽNE GLASINE O DRUGOM UČENIKU IZ RAZREDA</c:v>
                </c:pt>
                <c:pt idx="4">
                  <c:v>e) NIŠTA</c:v>
                </c:pt>
              </c:strCache>
            </c:strRef>
          </c:cat>
          <c:val>
            <c:numRef>
              <c:f>'5.r.'!$M$15:$M$19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2EE-4B5E-94E9-23664BC78B4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593418461114652"/>
          <c:y val="5.035899964558016E-2"/>
          <c:w val="0.43860233899216194"/>
          <c:h val="0.9496410003544200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4. (</a:t>
            </a:r>
            <a:r>
              <a:rPr lang="hr-HR" sz="1800" b="1" i="0" u="none" strike="noStrike" baseline="0">
                <a:effectLst/>
              </a:rPr>
              <a:t>6.a 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91-4B85-A86F-9B1071D0DB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991-4B85-A86F-9B1071D0DB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991-4B85-A86F-9B1071D0DB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991-4B85-A86F-9B1071D0DBC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991-4B85-A86F-9B1071D0DBC4}"/>
              </c:ext>
            </c:extLst>
          </c:dPt>
          <c:dLbls>
            <c:dLbl>
              <c:idx val="2"/>
              <c:layout>
                <c:manualLayout>
                  <c:x val="-0.14488480939203402"/>
                  <c:y val="0.2839226596675415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991-4B85-A86F-9B1071D0DBC4}"/>
                </c:ext>
              </c:extLst>
            </c:dLbl>
            <c:dLbl>
              <c:idx val="3"/>
              <c:layout>
                <c:manualLayout>
                  <c:x val="-2.6301665282216818E-2"/>
                  <c:y val="0.3194782152230971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991-4B85-A86F-9B1071D0DBC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'4.r.'!$A$15:$A$19</c:f>
              <c:strCache>
                <c:ptCount val="5"/>
                <c:pt idx="0">
                  <c:v>a)   UVRIJEDIO I NAZVAO POGRDNIM IMENIMA DRUGOG UČENIKA IZ RAZREDA</c:v>
                </c:pt>
                <c:pt idx="1">
                  <c:v>b)   PRIJETIO DRUGOM UČENIKU IZ RAZREDA</c:v>
                </c:pt>
                <c:pt idx="2">
                  <c:v>c) OGOVARAO DRUGOG UČENIKA IZ RAZREDA</c:v>
                </c:pt>
                <c:pt idx="3">
                  <c:v>d)   ŠIRIO LAŽNE GLASINE O DRUGOM UČENIKU IZ RAZREDA</c:v>
                </c:pt>
                <c:pt idx="4">
                  <c:v>e) NIŠTA</c:v>
                </c:pt>
              </c:strCache>
            </c:strRef>
          </c:cat>
          <c:val>
            <c:numRef>
              <c:f>'6.a'!$M$15:$M$19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991-4B85-A86F-9B1071D0DBC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4. (</a:t>
            </a:r>
            <a:r>
              <a:rPr lang="hr-HR" sz="1800" b="1" i="0" u="none" strike="noStrike" baseline="0">
                <a:effectLst/>
              </a:rPr>
              <a:t>6.b 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9C-4F0A-AB96-9B2FBE032C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9C-4F0A-AB96-9B2FBE032C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39C-4F0A-AB96-9B2FBE032CC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39C-4F0A-AB96-9B2FBE032CC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39C-4F0A-AB96-9B2FBE032CC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'4.r.'!$A$15:$A$19</c:f>
              <c:strCache>
                <c:ptCount val="5"/>
                <c:pt idx="0">
                  <c:v>a)   UVRIJEDIO I NAZVAO POGRDNIM IMENIMA DRUGOG UČENIKA IZ RAZREDA</c:v>
                </c:pt>
                <c:pt idx="1">
                  <c:v>b)   PRIJETIO DRUGOM UČENIKU IZ RAZREDA</c:v>
                </c:pt>
                <c:pt idx="2">
                  <c:v>c) OGOVARAO DRUGOG UČENIKA IZ RAZREDA</c:v>
                </c:pt>
                <c:pt idx="3">
                  <c:v>d)   ŠIRIO LAŽNE GLASINE O DRUGOM UČENIKU IZ RAZREDA</c:v>
                </c:pt>
                <c:pt idx="4">
                  <c:v>e) NIŠTA</c:v>
                </c:pt>
              </c:strCache>
            </c:strRef>
          </c:cat>
          <c:val>
            <c:numRef>
              <c:f>'6.b'!$M$15:$M$19</c:f>
              <c:numCache>
                <c:formatCode>General</c:formatCode>
                <c:ptCount val="5"/>
                <c:pt idx="0">
                  <c:v>6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39C-4F0A-AB96-9B2FBE032CC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1. (5.r.)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8.3206007607034879E-2"/>
          <c:w val="0.62922865673893291"/>
          <c:h val="0.8986860783505201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D7-4C3C-A877-7A36C1C443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D7-4C3C-A877-7A36C1C443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7D7-4C3C-A877-7A36C1C4439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7D7-4C3C-A877-7A36C1C4439B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 PŠ'!$A$4:$A$7</c:f>
              <c:strCache>
                <c:ptCount val="4"/>
                <c:pt idx="0">
                  <c:v>a)   IMA, JAKO PUNO</c:v>
                </c:pt>
                <c:pt idx="1">
                  <c:v>b)   IMA, SREDNJE PUNO</c:v>
                </c:pt>
                <c:pt idx="2">
                  <c:v>c)    IMA, ALI JAKO MALO</c:v>
                </c:pt>
                <c:pt idx="3">
                  <c:v>d)   NEMA UOPĆE</c:v>
                </c:pt>
              </c:strCache>
            </c:strRef>
          </c:cat>
          <c:val>
            <c:numRef>
              <c:f>'5.r.'!$M$4:$M$7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8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7D7-4C3C-A877-7A36C1C4439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77239559178795"/>
          <c:y val="5.8119845304232906E-2"/>
          <c:w val="0.39557295871544251"/>
          <c:h val="0.9090207068987445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4. (</a:t>
            </a:r>
            <a:r>
              <a:rPr lang="hr-HR" sz="1800" b="1" i="0" u="none" strike="noStrike" baseline="0">
                <a:effectLst/>
              </a:rPr>
              <a:t>7.r.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2A-4491-83CC-B3C781579A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02A-4491-83CC-B3C781579A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02A-4491-83CC-B3C781579AD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02A-4491-83CC-B3C781579AD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02A-4491-83CC-B3C781579ADD}"/>
              </c:ext>
            </c:extLst>
          </c:dPt>
          <c:dLbls>
            <c:dLbl>
              <c:idx val="1"/>
              <c:layout>
                <c:manualLayout>
                  <c:x val="9.5752272461943941E-2"/>
                  <c:y val="1.78117235345581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02A-4491-83CC-B3C781579ADD}"/>
                </c:ext>
              </c:extLst>
            </c:dLbl>
            <c:dLbl>
              <c:idx val="4"/>
              <c:layout>
                <c:manualLayout>
                  <c:x val="0.26510896297493231"/>
                  <c:y val="5.449868766404138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02A-4491-83CC-B3C781579AD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'4.r.'!$A$15:$A$19</c:f>
              <c:strCache>
                <c:ptCount val="5"/>
                <c:pt idx="0">
                  <c:v>a)   UVRIJEDIO I NAZVAO POGRDNIM IMENIMA DRUGOG UČENIKA IZ RAZREDA</c:v>
                </c:pt>
                <c:pt idx="1">
                  <c:v>b)   PRIJETIO DRUGOM UČENIKU IZ RAZREDA</c:v>
                </c:pt>
                <c:pt idx="2">
                  <c:v>c) OGOVARAO DRUGOG UČENIKA IZ RAZREDA</c:v>
                </c:pt>
                <c:pt idx="3">
                  <c:v>d)   ŠIRIO LAŽNE GLASINE O DRUGOM UČENIKU IZ RAZREDA</c:v>
                </c:pt>
                <c:pt idx="4">
                  <c:v>e) NIŠTA</c:v>
                </c:pt>
              </c:strCache>
            </c:strRef>
          </c:cat>
          <c:val>
            <c:numRef>
              <c:f>'7.r.'!$M$15:$M$19</c:f>
              <c:numCache>
                <c:formatCode>General</c:formatCode>
                <c:ptCount val="5"/>
                <c:pt idx="0">
                  <c:v>7</c:v>
                </c:pt>
                <c:pt idx="1">
                  <c:v>0</c:v>
                </c:pt>
                <c:pt idx="2">
                  <c:v>8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02A-4491-83CC-B3C781579AD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4. (</a:t>
            </a:r>
            <a:r>
              <a:rPr lang="hr-HR" sz="1800" b="1" i="0" u="none" strike="noStrike" baseline="0">
                <a:effectLst/>
              </a:rPr>
              <a:t>8.a 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35-4765-B330-809017A1DD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D35-4765-B330-809017A1DD7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D35-4765-B330-809017A1DD7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D35-4765-B330-809017A1DD7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D35-4765-B330-809017A1DD75}"/>
              </c:ext>
            </c:extLst>
          </c:dPt>
          <c:dLbls>
            <c:dLbl>
              <c:idx val="1"/>
              <c:layout>
                <c:manualLayout>
                  <c:x val="-4.9310549521259003E-2"/>
                  <c:y val="-0.2033144356955380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D35-4765-B330-809017A1DD7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'4.r.'!$A$15:$A$19</c:f>
              <c:strCache>
                <c:ptCount val="5"/>
                <c:pt idx="0">
                  <c:v>a)   UVRIJEDIO I NAZVAO POGRDNIM IMENIMA DRUGOG UČENIKA IZ RAZREDA</c:v>
                </c:pt>
                <c:pt idx="1">
                  <c:v>b)   PRIJETIO DRUGOM UČENIKU IZ RAZREDA</c:v>
                </c:pt>
                <c:pt idx="2">
                  <c:v>c) OGOVARAO DRUGOG UČENIKA IZ RAZREDA</c:v>
                </c:pt>
                <c:pt idx="3">
                  <c:v>d)   ŠIRIO LAŽNE GLASINE O DRUGOM UČENIKU IZ RAZREDA</c:v>
                </c:pt>
                <c:pt idx="4">
                  <c:v>e) NIŠTA</c:v>
                </c:pt>
              </c:strCache>
            </c:strRef>
          </c:cat>
          <c:val>
            <c:numRef>
              <c:f>'8.a'!$M$15:$M$19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4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D35-4765-B330-809017A1DD7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4. (</a:t>
            </a:r>
            <a:r>
              <a:rPr lang="hr-HR" sz="1800" b="1" i="0" u="none" strike="noStrike" baseline="0">
                <a:effectLst/>
              </a:rPr>
              <a:t>8.b 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89933283092697E-3"/>
          <c:y val="0.11492585418330731"/>
          <c:w val="0.60036940716837717"/>
          <c:h val="0.838528876284225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EF-4880-8EBB-4CFAB0DD51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DEF-4880-8EBB-4CFAB0DD51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DEF-4880-8EBB-4CFAB0DD51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DEF-4880-8EBB-4CFAB0DD518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DEF-4880-8EBB-4CFAB0DD5180}"/>
              </c:ext>
            </c:extLst>
          </c:dPt>
          <c:dLbls>
            <c:dLbl>
              <c:idx val="1"/>
              <c:layout>
                <c:manualLayout>
                  <c:x val="-0.10179437437741076"/>
                  <c:y val="-0.1971656755046626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DEF-4880-8EBB-4CFAB0DD5180}"/>
                </c:ext>
              </c:extLst>
            </c:dLbl>
            <c:dLbl>
              <c:idx val="3"/>
              <c:layout>
                <c:manualLayout>
                  <c:x val="-0.16612074169230776"/>
                  <c:y val="4.621455881703019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DEF-4880-8EBB-4CFAB0DD518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'4.r.'!$A$15:$A$19</c:f>
              <c:strCache>
                <c:ptCount val="5"/>
                <c:pt idx="0">
                  <c:v>a)   UVRIJEDIO I NAZVAO POGRDNIM IMENIMA DRUGOG UČENIKA IZ RAZREDA</c:v>
                </c:pt>
                <c:pt idx="1">
                  <c:v>b)   PRIJETIO DRUGOM UČENIKU IZ RAZREDA</c:v>
                </c:pt>
                <c:pt idx="2">
                  <c:v>c) OGOVARAO DRUGOG UČENIKA IZ RAZREDA</c:v>
                </c:pt>
                <c:pt idx="3">
                  <c:v>d)   ŠIRIO LAŽNE GLASINE O DRUGOM UČENIKU IZ RAZREDA</c:v>
                </c:pt>
                <c:pt idx="4">
                  <c:v>e) NIŠTA</c:v>
                </c:pt>
              </c:strCache>
            </c:strRef>
          </c:cat>
          <c:val>
            <c:numRef>
              <c:f>'8.b'!$M$15:$M$19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DEF-4880-8EBB-4CFAB0DD518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464821702603586"/>
          <c:y val="4.2553457533100712E-2"/>
          <c:w val="0.40819204984159335"/>
          <c:h val="0.9339904430208505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6. (4.r. PŠ)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235878939503284E-2"/>
          <c:y val="0.16420161433231395"/>
          <c:w val="0.82321564831447047"/>
          <c:h val="0.8357983856676860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FF-4FC7-B6A0-B53CBE4D89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FF-4FC7-B6A0-B53CBE4D89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0FF-4FC7-B6A0-B53CBE4D893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FF-4FC7-B6A0-B53CBE4D893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0FF-4FC7-B6A0-B53CBE4D893B}"/>
              </c:ext>
            </c:extLst>
          </c:dPt>
          <c:dLbls>
            <c:dLbl>
              <c:idx val="3"/>
              <c:layout>
                <c:manualLayout>
                  <c:x val="5.9551883438159349E-2"/>
                  <c:y val="5.79272721464930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0FF-4FC7-B6A0-B53CBE4D893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'4.r.'!$A$23:$A$27</c:f>
              <c:strCache>
                <c:ptCount val="5"/>
                <c:pt idx="0">
                  <c:v>a)   TEBE UVRIJEDIO I NAZVAO POGRDNIM IMENIMA </c:v>
                </c:pt>
                <c:pt idx="1">
                  <c:v>b)   PRIJETIO TI</c:v>
                </c:pt>
                <c:pt idx="2">
                  <c:v>c)    OGOVARAO TE </c:v>
                </c:pt>
                <c:pt idx="3">
                  <c:v>d)   ŠIRIO LAŽNE GLASINE O TEBI</c:v>
                </c:pt>
                <c:pt idx="4">
                  <c:v>e) NIŠTA</c:v>
                </c:pt>
              </c:strCache>
            </c:strRef>
          </c:cat>
          <c:val>
            <c:numRef>
              <c:f>'4.r. PŠ'!$M$23:$M$27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0FF-4FC7-B6A0-B53CBE4D893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6. (</a:t>
            </a:r>
            <a:r>
              <a:rPr lang="hr-HR" sz="1800" b="1" i="0" u="none" strike="noStrike" baseline="0">
                <a:effectLst/>
              </a:rPr>
              <a:t>5.r.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020247469066368"/>
          <c:w val="0.58282623394185262"/>
          <c:h val="0.7699238246684962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99-4765-A857-7285A1A4A7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99-4765-A857-7285A1A4A7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99-4765-A857-7285A1A4A7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99-4765-A857-7285A1A4A71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099-4765-A857-7285A1A4A71F}"/>
              </c:ext>
            </c:extLst>
          </c:dPt>
          <c:dLbls>
            <c:dLbl>
              <c:idx val="4"/>
              <c:layout>
                <c:manualLayout>
                  <c:x val="6.6822399231308291E-3"/>
                  <c:y val="-5.670320400346311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099-4765-A857-7285A1A4A71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'4.r.'!$A$23:$A$27</c:f>
              <c:strCache>
                <c:ptCount val="5"/>
                <c:pt idx="0">
                  <c:v>a)   TEBE UVRIJEDIO I NAZVAO POGRDNIM IMENIMA </c:v>
                </c:pt>
                <c:pt idx="1">
                  <c:v>b)   PRIJETIO TI</c:v>
                </c:pt>
                <c:pt idx="2">
                  <c:v>c)    OGOVARAO TE </c:v>
                </c:pt>
                <c:pt idx="3">
                  <c:v>d)   ŠIRIO LAŽNE GLASINE O TEBI</c:v>
                </c:pt>
                <c:pt idx="4">
                  <c:v>e) NIŠTA</c:v>
                </c:pt>
              </c:strCache>
            </c:strRef>
          </c:cat>
          <c:val>
            <c:numRef>
              <c:f>'5.r.'!$M$23:$M$27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3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099-4765-A857-7285A1A4A71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297481823636488"/>
          <c:y val="3.3696243525601487E-2"/>
          <c:w val="0.407000835230658"/>
          <c:h val="0.9061801977694836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6. (4.r.)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080403041377097E-2"/>
          <c:y val="0.15113217990608316"/>
          <c:w val="0.97381976618696009"/>
          <c:h val="0.8488678200939168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5D-49CE-B9B5-A738A1BD85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5D-49CE-B9B5-A738A1BD850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15D-49CE-B9B5-A738A1BD850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15D-49CE-B9B5-A738A1BD850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15D-49CE-B9B5-A738A1BD8504}"/>
              </c:ext>
            </c:extLst>
          </c:dPt>
          <c:dLbls>
            <c:dLbl>
              <c:idx val="4"/>
              <c:layout>
                <c:manualLayout>
                  <c:x val="0.28474359038712838"/>
                  <c:y val="1.400003570982198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15D-49CE-B9B5-A738A1BD850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'4.r.'!$A$23:$A$27</c:f>
              <c:strCache>
                <c:ptCount val="5"/>
                <c:pt idx="0">
                  <c:v>a)   TEBE UVRIJEDIO I NAZVAO POGRDNIM IMENIMA </c:v>
                </c:pt>
                <c:pt idx="1">
                  <c:v>b)   PRIJETIO TI</c:v>
                </c:pt>
                <c:pt idx="2">
                  <c:v>c)    OGOVARAO TE </c:v>
                </c:pt>
                <c:pt idx="3">
                  <c:v>d)   ŠIRIO LAŽNE GLASINE O TEBI</c:v>
                </c:pt>
                <c:pt idx="4">
                  <c:v>e) NIŠTA</c:v>
                </c:pt>
              </c:strCache>
            </c:strRef>
          </c:cat>
          <c:val>
            <c:numRef>
              <c:f>'4.r.'!$M$23:$M$27</c:f>
              <c:numCache>
                <c:formatCode>General</c:formatCode>
                <c:ptCount val="5"/>
                <c:pt idx="0">
                  <c:v>3</c:v>
                </c:pt>
                <c:pt idx="1">
                  <c:v>6</c:v>
                </c:pt>
                <c:pt idx="2">
                  <c:v>5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15D-49CE-B9B5-A738A1BD850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6. (</a:t>
            </a:r>
            <a:r>
              <a:rPr lang="hr-HR" sz="1800" b="1" i="0" u="none" strike="noStrike" baseline="0">
                <a:effectLst/>
              </a:rPr>
              <a:t>6.a 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850910281931237E-2"/>
          <c:y val="0.19194850643669542"/>
          <c:w val="0.97314908971806879"/>
          <c:h val="0.8080514935633046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EC-432D-AD32-01E7B4AF7D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EC-432D-AD32-01E7B4AF7D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EC-432D-AD32-01E7B4AF7D4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EC-432D-AD32-01E7B4AF7D4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4EC-432D-AD32-01E7B4AF7D40}"/>
              </c:ext>
            </c:extLst>
          </c:dPt>
          <c:dLbls>
            <c:dLbl>
              <c:idx val="4"/>
              <c:layout>
                <c:manualLayout>
                  <c:x val="0.2388966775880581"/>
                  <c:y val="-4.903887014123235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4EC-432D-AD32-01E7B4AF7D4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'4.r.'!$A$23:$A$27</c:f>
              <c:strCache>
                <c:ptCount val="5"/>
                <c:pt idx="0">
                  <c:v>a)   TEBE UVRIJEDIO I NAZVAO POGRDNIM IMENIMA </c:v>
                </c:pt>
                <c:pt idx="1">
                  <c:v>b)   PRIJETIO TI</c:v>
                </c:pt>
                <c:pt idx="2">
                  <c:v>c)    OGOVARAO TE </c:v>
                </c:pt>
                <c:pt idx="3">
                  <c:v>d)   ŠIRIO LAŽNE GLASINE O TEBI</c:v>
                </c:pt>
                <c:pt idx="4">
                  <c:v>e) NIŠTA</c:v>
                </c:pt>
              </c:strCache>
            </c:strRef>
          </c:cat>
          <c:val>
            <c:numRef>
              <c:f>'6.a'!$M$23:$M$27</c:f>
              <c:numCache>
                <c:formatCode>General</c:formatCode>
                <c:ptCount val="5"/>
                <c:pt idx="0">
                  <c:v>11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4EC-432D-AD32-01E7B4AF7D4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6. (</a:t>
            </a:r>
            <a:r>
              <a:rPr lang="hr-HR" sz="1800" b="1" i="0" u="none" strike="noStrike" baseline="0">
                <a:effectLst/>
              </a:rPr>
              <a:t>6.b 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135902636916835E-3"/>
          <c:y val="0.16927270084724752"/>
          <c:w val="0.99188646082091603"/>
          <c:h val="0.8307272305247558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91B-4DF2-9A72-2569BAE7E8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91B-4DF2-9A72-2569BAE7E8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91B-4DF2-9A72-2569BAE7E8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91B-4DF2-9A72-2569BAE7E88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91B-4DF2-9A72-2569BAE7E889}"/>
              </c:ext>
            </c:extLst>
          </c:dPt>
          <c:dLbls>
            <c:dLbl>
              <c:idx val="4"/>
              <c:layout>
                <c:manualLayout>
                  <c:x val="0.27955568769682987"/>
                  <c:y val="-2.520296249280883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91B-4DF2-9A72-2569BAE7E88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'4.r.'!$A$23:$A$27</c:f>
              <c:strCache>
                <c:ptCount val="5"/>
                <c:pt idx="0">
                  <c:v>a)   TEBE UVRIJEDIO I NAZVAO POGRDNIM IMENIMA </c:v>
                </c:pt>
                <c:pt idx="1">
                  <c:v>b)   PRIJETIO TI</c:v>
                </c:pt>
                <c:pt idx="2">
                  <c:v>c)    OGOVARAO TE </c:v>
                </c:pt>
                <c:pt idx="3">
                  <c:v>d)   ŠIRIO LAŽNE GLASINE O TEBI</c:v>
                </c:pt>
                <c:pt idx="4">
                  <c:v>e) NIŠTA</c:v>
                </c:pt>
              </c:strCache>
            </c:strRef>
          </c:cat>
          <c:val>
            <c:numRef>
              <c:f>'6.b'!$M$23:$M$27</c:f>
              <c:numCache>
                <c:formatCode>General</c:formatCode>
                <c:ptCount val="5"/>
                <c:pt idx="0">
                  <c:v>10</c:v>
                </c:pt>
                <c:pt idx="1">
                  <c:v>2</c:v>
                </c:pt>
                <c:pt idx="2">
                  <c:v>11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91B-4DF2-9A72-2569BAE7E88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6. (</a:t>
            </a:r>
            <a:r>
              <a:rPr lang="hr-HR" sz="1800" b="1" i="0" u="none" strike="noStrike" baseline="0">
                <a:effectLst/>
              </a:rPr>
              <a:t>7.r.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135902636916835E-3"/>
          <c:y val="0.16927270084724752"/>
          <c:w val="0.99188640102550851"/>
          <c:h val="0.8307272305247558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60-47DC-A90F-C8C5A39564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60-47DC-A90F-C8C5A39564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A60-47DC-A90F-C8C5A39564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A60-47DC-A90F-C8C5A39564D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A60-47DC-A90F-C8C5A39564D2}"/>
              </c:ext>
            </c:extLst>
          </c:dPt>
          <c:dLbls>
            <c:dLbl>
              <c:idx val="4"/>
              <c:layout>
                <c:manualLayout>
                  <c:x val="0.39347792891250111"/>
                  <c:y val="-3.223311371792812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A60-47DC-A90F-C8C5A39564D2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'4.r.'!$A$23:$A$27</c:f>
              <c:strCache>
                <c:ptCount val="5"/>
                <c:pt idx="0">
                  <c:v>a)   TEBE UVRIJEDIO I NAZVAO POGRDNIM IMENIMA </c:v>
                </c:pt>
                <c:pt idx="1">
                  <c:v>b)   PRIJETIO TI</c:v>
                </c:pt>
                <c:pt idx="2">
                  <c:v>c)    OGOVARAO TE </c:v>
                </c:pt>
                <c:pt idx="3">
                  <c:v>d)   ŠIRIO LAŽNE GLASINE O TEBI</c:v>
                </c:pt>
                <c:pt idx="4">
                  <c:v>e) NIŠTA</c:v>
                </c:pt>
              </c:strCache>
            </c:strRef>
          </c:cat>
          <c:val>
            <c:numRef>
              <c:f>'7.r.'!$M$23:$M$27</c:f>
              <c:numCache>
                <c:formatCode>General</c:formatCode>
                <c:ptCount val="5"/>
                <c:pt idx="0">
                  <c:v>12</c:v>
                </c:pt>
                <c:pt idx="1">
                  <c:v>3</c:v>
                </c:pt>
                <c:pt idx="2">
                  <c:v>7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A60-47DC-A90F-C8C5A39564D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6. (</a:t>
            </a:r>
            <a:r>
              <a:rPr lang="hr-HR" sz="1800" b="1" i="0" u="none" strike="noStrike" baseline="0">
                <a:effectLst/>
              </a:rPr>
              <a:t>8.a 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927276947524417"/>
          <c:w val="0.99187029693438922"/>
          <c:h val="0.8307272305247558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09-472C-8C9D-5326CA3B45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09-472C-8C9D-5326CA3B45A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109-472C-8C9D-5326CA3B45A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109-472C-8C9D-5326CA3B45A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109-472C-8C9D-5326CA3B45A1}"/>
              </c:ext>
            </c:extLst>
          </c:dPt>
          <c:dLbls>
            <c:dLbl>
              <c:idx val="1"/>
              <c:layout>
                <c:manualLayout>
                  <c:x val="-4.8478492399397402E-2"/>
                  <c:y val="-0.3009302408627492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109-472C-8C9D-5326CA3B45A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'4.r.'!$A$23:$A$27</c:f>
              <c:strCache>
                <c:ptCount val="5"/>
                <c:pt idx="0">
                  <c:v>a)   TEBE UVRIJEDIO I NAZVAO POGRDNIM IMENIMA </c:v>
                </c:pt>
                <c:pt idx="1">
                  <c:v>b)   PRIJETIO TI</c:v>
                </c:pt>
                <c:pt idx="2">
                  <c:v>c)    OGOVARAO TE </c:v>
                </c:pt>
                <c:pt idx="3">
                  <c:v>d)   ŠIRIO LAŽNE GLASINE O TEBI</c:v>
                </c:pt>
                <c:pt idx="4">
                  <c:v>e) NIŠTA</c:v>
                </c:pt>
              </c:strCache>
            </c:strRef>
          </c:cat>
          <c:val>
            <c:numRef>
              <c:f>'8.a'!$M$23:$M$27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109-472C-8C9D-5326CA3B45A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1. (6.a r.)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887213302488934E-2"/>
          <c:y val="0.20994587083091348"/>
          <c:w val="0.91444813073452436"/>
          <c:h val="0.7335549889913629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81-47FD-8973-2B3D4AB5F6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81-47FD-8973-2B3D4AB5F6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81-47FD-8973-2B3D4AB5F6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81-47FD-8973-2B3D4AB5F613}"/>
              </c:ext>
            </c:extLst>
          </c:dPt>
          <c:dLbls>
            <c:dLbl>
              <c:idx val="3"/>
              <c:layout>
                <c:manualLayout>
                  <c:x val="0.30720745409701289"/>
                  <c:y val="-0.1130824021962271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181-47FD-8973-2B3D4AB5F613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 PŠ'!$A$4:$A$7</c:f>
              <c:strCache>
                <c:ptCount val="4"/>
                <c:pt idx="0">
                  <c:v>a)   IMA, JAKO PUNO</c:v>
                </c:pt>
                <c:pt idx="1">
                  <c:v>b)   IMA, SREDNJE PUNO</c:v>
                </c:pt>
                <c:pt idx="2">
                  <c:v>c)    IMA, ALI JAKO MALO</c:v>
                </c:pt>
                <c:pt idx="3">
                  <c:v>d)   NEMA UOPĆE</c:v>
                </c:pt>
              </c:strCache>
            </c:strRef>
          </c:cat>
          <c:val>
            <c:numRef>
              <c:f>'6.a'!$M$4:$M$7</c:f>
              <c:numCache>
                <c:formatCode>General</c:formatCode>
                <c:ptCount val="4"/>
                <c:pt idx="0">
                  <c:v>9</c:v>
                </c:pt>
                <c:pt idx="1">
                  <c:v>5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181-47FD-8973-2B3D4AB5F61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6. (</a:t>
            </a:r>
            <a:r>
              <a:rPr lang="hr-HR" sz="1800" b="1" i="0" u="none" strike="noStrike" baseline="0">
                <a:effectLst/>
              </a:rPr>
              <a:t>8.b 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8311307252621171"/>
          <c:w val="0.51212261685961402"/>
          <c:h val="0.6750568668570694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74-45DF-8B0E-EE0E905C7E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74-45DF-8B0E-EE0E905C7EA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74-45DF-8B0E-EE0E905C7EA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74-45DF-8B0E-EE0E905C7EA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374-45DF-8B0E-EE0E905C7EAB}"/>
              </c:ext>
            </c:extLst>
          </c:dPt>
          <c:dLbls>
            <c:dLbl>
              <c:idx val="1"/>
              <c:layout>
                <c:manualLayout>
                  <c:x val="-9.42938243965879E-2"/>
                  <c:y val="-0.3068908672830639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374-45DF-8B0E-EE0E905C7EA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'4.r.'!$A$23:$A$27</c:f>
              <c:strCache>
                <c:ptCount val="5"/>
                <c:pt idx="0">
                  <c:v>a)   TEBE UVRIJEDIO I NAZVAO POGRDNIM IMENIMA </c:v>
                </c:pt>
                <c:pt idx="1">
                  <c:v>b)   PRIJETIO TI</c:v>
                </c:pt>
                <c:pt idx="2">
                  <c:v>c)    OGOVARAO TE </c:v>
                </c:pt>
                <c:pt idx="3">
                  <c:v>d)   ŠIRIO LAŽNE GLASINE O TEBI</c:v>
                </c:pt>
                <c:pt idx="4">
                  <c:v>e) NIŠTA</c:v>
                </c:pt>
              </c:strCache>
            </c:strRef>
          </c:cat>
          <c:val>
            <c:numRef>
              <c:f>'8.b'!$M$23:$M$27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374-45DF-8B0E-EE0E905C7EA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378751191384624"/>
          <c:y val="0.12532947348696172"/>
          <c:w val="0.42207175475737324"/>
          <c:h val="0.8116145833555651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7. (4.r.)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0895887036293739"/>
          <c:w val="1"/>
          <c:h val="0.8910411296370626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B1-4BE1-A5D7-800299E4CF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B1-4BE1-A5D7-800299E4CF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B1-4BE1-A5D7-800299E4CF4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3B1-4BE1-A5D7-800299E4CF4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3B1-4BE1-A5D7-800299E4CF4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3B1-4BE1-A5D7-800299E4CF4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3B1-4BE1-A5D7-800299E4CF40}"/>
              </c:ext>
            </c:extLst>
          </c:dPt>
          <c:dLbls>
            <c:dLbl>
              <c:idx val="3"/>
              <c:layout>
                <c:manualLayout>
                  <c:x val="-0.37611076312428704"/>
                  <c:y val="0.1328708882183484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3B1-4BE1-A5D7-800299E4CF40}"/>
                </c:ext>
              </c:extLst>
            </c:dLbl>
            <c:dLbl>
              <c:idx val="4"/>
              <c:layout>
                <c:manualLayout>
                  <c:x val="-0.26018652544531951"/>
                  <c:y val="5.76117939034965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3B1-4BE1-A5D7-800299E4CF40}"/>
                </c:ext>
              </c:extLst>
            </c:dLbl>
            <c:dLbl>
              <c:idx val="5"/>
              <c:layout>
                <c:manualLayout>
                  <c:x val="0.34004341631466806"/>
                  <c:y val="0.1328708882183484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3B1-4BE1-A5D7-800299E4CF40}"/>
                </c:ext>
              </c:extLst>
            </c:dLbl>
            <c:dLbl>
              <c:idx val="6"/>
              <c:layout>
                <c:manualLayout>
                  <c:x val="0.31428247460823083"/>
                  <c:y val="1.187645750798016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3B1-4BE1-A5D7-800299E4CF4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'4.r.'!$A$29:$A$35</c:f>
              <c:strCache>
                <c:ptCount val="7"/>
                <c:pt idx="0">
                  <c:v>a)   IGNORIRAO SAM GA</c:v>
                </c:pt>
                <c:pt idx="1">
                  <c:v>b)   VRATIO SAM MU ISTOM MJEROM</c:v>
                </c:pt>
                <c:pt idx="2">
                  <c:v>c)    REKAO SAM ODRASLOJ OSOBI ŠTO SE DOGAĐA (KOME?)…</c:v>
                </c:pt>
                <c:pt idx="3">
                  <c:v>d)   NISAM NIKOME REKAO ZATO ŠTO…</c:v>
                </c:pt>
                <c:pt idx="4">
                  <c:v>e)   NAPISAO SAM ŠTO SE DOGAĐA I UBACIO U „SANDUČIĆ POVJERENJA“</c:v>
                </c:pt>
                <c:pt idx="5">
                  <c:v>f)   …</c:v>
                </c:pt>
                <c:pt idx="6">
                  <c:v>g) BEZ ODGOVORA</c:v>
                </c:pt>
              </c:strCache>
            </c:strRef>
          </c:cat>
          <c:val>
            <c:numRef>
              <c:f>'4.r.'!$M$29:$M$35</c:f>
              <c:numCache>
                <c:formatCode>General</c:formatCode>
                <c:ptCount val="7"/>
                <c:pt idx="0">
                  <c:v>8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3B1-4BE1-A5D7-800299E4CF4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7. (4.r. PŠ)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757260485815001E-2"/>
          <c:y val="0.11970826821245054"/>
          <c:w val="0.94090561677779727"/>
          <c:h val="0.8802917317875494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22C-4A8F-8F84-9B825C22CB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2C-4A8F-8F84-9B825C22CB7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22C-4A8F-8F84-9B825C22CB7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22C-4A8F-8F84-9B825C22CB7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22C-4A8F-8F84-9B825C22CB7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22C-4A8F-8F84-9B825C22CB7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22C-4A8F-8F84-9B825C22CB73}"/>
              </c:ext>
            </c:extLst>
          </c:dPt>
          <c:dLbls>
            <c:dLbl>
              <c:idx val="1"/>
              <c:layout>
                <c:manualLayout>
                  <c:x val="0.21770389278255495"/>
                  <c:y val="-0.1442868764282488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22C-4A8F-8F84-9B825C22CB73}"/>
                </c:ext>
              </c:extLst>
            </c:dLbl>
            <c:dLbl>
              <c:idx val="4"/>
              <c:layout>
                <c:manualLayout>
                  <c:x val="-0.15759611062519172"/>
                  <c:y val="-0.2401153917014233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22C-4A8F-8F84-9B825C22CB73}"/>
                </c:ext>
              </c:extLst>
            </c:dLbl>
            <c:dLbl>
              <c:idx val="5"/>
              <c:layout>
                <c:manualLayout>
                  <c:x val="-0.15759611062519172"/>
                  <c:y val="-6.80021346585700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22C-4A8F-8F84-9B825C22CB7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'4.r.'!$A$29:$A$35</c:f>
              <c:strCache>
                <c:ptCount val="7"/>
                <c:pt idx="0">
                  <c:v>a)   IGNORIRAO SAM GA</c:v>
                </c:pt>
                <c:pt idx="1">
                  <c:v>b)   VRATIO SAM MU ISTOM MJEROM</c:v>
                </c:pt>
                <c:pt idx="2">
                  <c:v>c)    REKAO SAM ODRASLOJ OSOBI ŠTO SE DOGAĐA (KOME?)…</c:v>
                </c:pt>
                <c:pt idx="3">
                  <c:v>d)   NISAM NIKOME REKAO ZATO ŠTO…</c:v>
                </c:pt>
                <c:pt idx="4">
                  <c:v>e)   NAPISAO SAM ŠTO SE DOGAĐA I UBACIO U „SANDUČIĆ POVJERENJA“</c:v>
                </c:pt>
                <c:pt idx="5">
                  <c:v>f)   …</c:v>
                </c:pt>
                <c:pt idx="6">
                  <c:v>g) BEZ ODGOVORA</c:v>
                </c:pt>
              </c:strCache>
            </c:strRef>
          </c:cat>
          <c:val>
            <c:numRef>
              <c:f>'4.r. PŠ'!$M$29:$M$35</c:f>
              <c:numCache>
                <c:formatCode>General</c:formatCode>
                <c:ptCount val="7"/>
                <c:pt idx="0">
                  <c:v>5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22C-4A8F-8F84-9B825C22CB7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7. (</a:t>
            </a:r>
            <a:r>
              <a:rPr lang="hr-HR" sz="1800" b="1" i="0" u="none" strike="noStrike" baseline="0">
                <a:effectLst/>
              </a:rPr>
              <a:t>5.r.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2289474103542262"/>
          <c:w val="0.61853135588141261"/>
          <c:h val="0.8771052589645773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FC-437D-882F-6A0F0B8889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FC-437D-882F-6A0F0B8889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FC-437D-882F-6A0F0B8889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4FC-437D-882F-6A0F0B88897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4FC-437D-882F-6A0F0B88897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4FC-437D-882F-6A0F0B88897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4FC-437D-882F-6A0F0B88897D}"/>
              </c:ext>
            </c:extLst>
          </c:dPt>
          <c:dLbls>
            <c:dLbl>
              <c:idx val="4"/>
              <c:layout>
                <c:manualLayout>
                  <c:x val="-8.307065641493995E-2"/>
                  <c:y val="-8.117088291634755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4FC-437D-882F-6A0F0B88897D}"/>
                </c:ext>
              </c:extLst>
            </c:dLbl>
            <c:dLbl>
              <c:idx val="5"/>
              <c:layout>
                <c:manualLayout>
                  <c:x val="0.10818328982342817"/>
                  <c:y val="-6.429250450253473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4FC-437D-882F-6A0F0B88897D}"/>
                </c:ext>
              </c:extLst>
            </c:dLbl>
            <c:dLbl>
              <c:idx val="6"/>
              <c:layout>
                <c:manualLayout>
                  <c:x val="5.7948135544027956E-3"/>
                  <c:y val="-9.503217479334934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4FC-437D-882F-6A0F0B88897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'4.r.'!$A$29:$A$35</c:f>
              <c:strCache>
                <c:ptCount val="7"/>
                <c:pt idx="0">
                  <c:v>a)   IGNORIRAO SAM GA</c:v>
                </c:pt>
                <c:pt idx="1">
                  <c:v>b)   VRATIO SAM MU ISTOM MJEROM</c:v>
                </c:pt>
                <c:pt idx="2">
                  <c:v>c)    REKAO SAM ODRASLOJ OSOBI ŠTO SE DOGAĐA (KOME?)…</c:v>
                </c:pt>
                <c:pt idx="3">
                  <c:v>d)   NISAM NIKOME REKAO ZATO ŠTO…</c:v>
                </c:pt>
                <c:pt idx="4">
                  <c:v>e)   NAPISAO SAM ŠTO SE DOGAĐA I UBACIO U „SANDUČIĆ POVJERENJA“</c:v>
                </c:pt>
                <c:pt idx="5">
                  <c:v>f)   …</c:v>
                </c:pt>
                <c:pt idx="6">
                  <c:v>g) BEZ ODGOVORA</c:v>
                </c:pt>
              </c:strCache>
            </c:strRef>
          </c:cat>
          <c:val>
            <c:numRef>
              <c:f>'5.r.'!$M$29:$M$35</c:f>
              <c:numCache>
                <c:formatCode>General</c:formatCode>
                <c:ptCount val="7"/>
                <c:pt idx="0">
                  <c:v>6</c:v>
                </c:pt>
                <c:pt idx="1">
                  <c:v>1</c:v>
                </c:pt>
                <c:pt idx="2">
                  <c:v>5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14FC-437D-882F-6A0F0B88897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128637711511844"/>
          <c:y val="2.0122190368493959E-2"/>
          <c:w val="0.38940721164128528"/>
          <c:h val="0.9798778096315060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7. (</a:t>
            </a:r>
            <a:r>
              <a:rPr lang="hr-HR" sz="1800" b="1" i="0" u="none" strike="noStrike" baseline="0">
                <a:effectLst/>
              </a:rPr>
              <a:t>6.a 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261554420167298E-2"/>
          <c:y val="0.21239288877485119"/>
          <c:w val="0.95573844557983267"/>
          <c:h val="0.7876071112251488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E2-4077-BC79-6556654312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E2-4077-BC79-6556654312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4E2-4077-BC79-65566543128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4E2-4077-BC79-65566543128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4E2-4077-BC79-65566543128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4E2-4077-BC79-65566543128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4E2-4077-BC79-65566543128B}"/>
              </c:ext>
            </c:extLst>
          </c:dPt>
          <c:dLbls>
            <c:dLbl>
              <c:idx val="4"/>
              <c:layout>
                <c:manualLayout>
                  <c:x val="0.36213840654602092"/>
                  <c:y val="6.091951617472182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4E2-4077-BC79-65566543128B}"/>
                </c:ext>
              </c:extLst>
            </c:dLbl>
            <c:dLbl>
              <c:idx val="5"/>
              <c:layout>
                <c:manualLayout>
                  <c:x val="0.28166285305480765"/>
                  <c:y val="-3.875004577998252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4E2-4077-BC79-65566543128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'4.r.'!$A$29:$A$35</c:f>
              <c:strCache>
                <c:ptCount val="7"/>
                <c:pt idx="0">
                  <c:v>a)   IGNORIRAO SAM GA</c:v>
                </c:pt>
                <c:pt idx="1">
                  <c:v>b)   VRATIO SAM MU ISTOM MJEROM</c:v>
                </c:pt>
                <c:pt idx="2">
                  <c:v>c)    REKAO SAM ODRASLOJ OSOBI ŠTO SE DOGAĐA (KOME?)…</c:v>
                </c:pt>
                <c:pt idx="3">
                  <c:v>d)   NISAM NIKOME REKAO ZATO ŠTO…</c:v>
                </c:pt>
                <c:pt idx="4">
                  <c:v>e)   NAPISAO SAM ŠTO SE DOGAĐA I UBACIO U „SANDUČIĆ POVJERENJA“</c:v>
                </c:pt>
                <c:pt idx="5">
                  <c:v>f)   …</c:v>
                </c:pt>
                <c:pt idx="6">
                  <c:v>g) BEZ ODGOVORA</c:v>
                </c:pt>
              </c:strCache>
            </c:strRef>
          </c:cat>
          <c:val>
            <c:numRef>
              <c:f>'6.a'!$M$29:$M$35</c:f>
              <c:numCache>
                <c:formatCode>General</c:formatCode>
                <c:ptCount val="7"/>
                <c:pt idx="0">
                  <c:v>9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4E2-4077-BC79-65566543128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7. (</a:t>
            </a:r>
            <a:r>
              <a:rPr lang="hr-HR" sz="1800" b="1" i="0" u="none" strike="noStrike" baseline="0">
                <a:effectLst/>
              </a:rPr>
              <a:t>6.b 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987461568491787E-2"/>
          <c:y val="0.17026239201950705"/>
          <c:w val="0.92501268032357475"/>
          <c:h val="0.8297376394915534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B3-4984-9C11-58D5D9489B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B3-4984-9C11-58D5D9489B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FB3-4984-9C11-58D5D9489B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FB3-4984-9C11-58D5D9489B5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FB3-4984-9C11-58D5D9489B5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FB3-4984-9C11-58D5D9489B5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FB3-4984-9C11-58D5D9489B57}"/>
              </c:ext>
            </c:extLst>
          </c:dPt>
          <c:dLbls>
            <c:dLbl>
              <c:idx val="5"/>
              <c:layout>
                <c:manualLayout>
                  <c:x val="0.38358456170170813"/>
                  <c:y val="6.826292590376535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FB3-4984-9C11-58D5D9489B57}"/>
                </c:ext>
              </c:extLst>
            </c:dLbl>
            <c:dLbl>
              <c:idx val="6"/>
              <c:layout>
                <c:manualLayout>
                  <c:x val="0.29099476574295585"/>
                  <c:y val="-4.076634776568372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FB3-4984-9C11-58D5D9489B5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'4.r.'!$A$29:$A$35</c:f>
              <c:strCache>
                <c:ptCount val="7"/>
                <c:pt idx="0">
                  <c:v>a)   IGNORIRAO SAM GA</c:v>
                </c:pt>
                <c:pt idx="1">
                  <c:v>b)   VRATIO SAM MU ISTOM MJEROM</c:v>
                </c:pt>
                <c:pt idx="2">
                  <c:v>c)    REKAO SAM ODRASLOJ OSOBI ŠTO SE DOGAĐA (KOME?)…</c:v>
                </c:pt>
                <c:pt idx="3">
                  <c:v>d)   NISAM NIKOME REKAO ZATO ŠTO…</c:v>
                </c:pt>
                <c:pt idx="4">
                  <c:v>e)   NAPISAO SAM ŠTO SE DOGAĐA I UBACIO U „SANDUČIĆ POVJERENJA“</c:v>
                </c:pt>
                <c:pt idx="5">
                  <c:v>f)   …</c:v>
                </c:pt>
                <c:pt idx="6">
                  <c:v>g) BEZ ODGOVORA</c:v>
                </c:pt>
              </c:strCache>
            </c:strRef>
          </c:cat>
          <c:val>
            <c:numRef>
              <c:f>'6.b'!$M$29:$M$35</c:f>
              <c:numCache>
                <c:formatCode>General</c:formatCode>
                <c:ptCount val="7"/>
                <c:pt idx="0">
                  <c:v>10</c:v>
                </c:pt>
                <c:pt idx="1">
                  <c:v>1</c:v>
                </c:pt>
                <c:pt idx="2">
                  <c:v>5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FB3-4984-9C11-58D5D9489B5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7. (</a:t>
            </a:r>
            <a:r>
              <a:rPr lang="hr-HR" sz="1800" b="1" i="0" u="none" strike="noStrike" baseline="0">
                <a:effectLst/>
              </a:rPr>
              <a:t>7.r.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54-437F-A347-78D70FB640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54-437F-A347-78D70FB640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A54-437F-A347-78D70FB640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A54-437F-A347-78D70FB640A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A54-437F-A347-78D70FB640A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A54-437F-A347-78D70FB640A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A54-437F-A347-78D70FB640A0}"/>
              </c:ext>
            </c:extLst>
          </c:dPt>
          <c:dLbls>
            <c:dLbl>
              <c:idx val="4"/>
              <c:layout>
                <c:manualLayout>
                  <c:x val="-0.2189368864482642"/>
                  <c:y val="-3.251046337610894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A54-437F-A347-78D70FB640A0}"/>
                </c:ext>
              </c:extLst>
            </c:dLbl>
            <c:dLbl>
              <c:idx val="5"/>
              <c:layout>
                <c:manualLayout>
                  <c:x val="0.35825622798109352"/>
                  <c:y val="9.923263964768920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A54-437F-A347-78D70FB640A0}"/>
                </c:ext>
              </c:extLst>
            </c:dLbl>
            <c:dLbl>
              <c:idx val="6"/>
              <c:layout>
                <c:manualLayout>
                  <c:x val="0.33835301713870203"/>
                  <c:y val="2.6210307635705769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A54-437F-A347-78D70FB640A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'4.r.'!$A$29:$A$35</c:f>
              <c:strCache>
                <c:ptCount val="7"/>
                <c:pt idx="0">
                  <c:v>a)   IGNORIRAO SAM GA</c:v>
                </c:pt>
                <c:pt idx="1">
                  <c:v>b)   VRATIO SAM MU ISTOM MJEROM</c:v>
                </c:pt>
                <c:pt idx="2">
                  <c:v>c)    REKAO SAM ODRASLOJ OSOBI ŠTO SE DOGAĐA (KOME?)…</c:v>
                </c:pt>
                <c:pt idx="3">
                  <c:v>d)   NISAM NIKOME REKAO ZATO ŠTO…</c:v>
                </c:pt>
                <c:pt idx="4">
                  <c:v>e)   NAPISAO SAM ŠTO SE DOGAĐA I UBACIO U „SANDUČIĆ POVJERENJA“</c:v>
                </c:pt>
                <c:pt idx="5">
                  <c:v>f)   …</c:v>
                </c:pt>
                <c:pt idx="6">
                  <c:v>g) BEZ ODGOVORA</c:v>
                </c:pt>
              </c:strCache>
            </c:strRef>
          </c:cat>
          <c:val>
            <c:numRef>
              <c:f>'7.r.'!$M$29:$M$35</c:f>
              <c:numCache>
                <c:formatCode>General</c:formatCode>
                <c:ptCount val="7"/>
                <c:pt idx="0">
                  <c:v>8</c:v>
                </c:pt>
                <c:pt idx="1">
                  <c:v>7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A54-437F-A347-78D70FB640A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7. (</a:t>
            </a:r>
            <a:r>
              <a:rPr lang="hr-HR" sz="1800" b="1" i="0" u="none" strike="noStrike" baseline="0">
                <a:effectLst/>
              </a:rPr>
              <a:t>8.a 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0938139391139838"/>
          <c:w val="1"/>
          <c:h val="0.8906186060886016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24-4748-9538-3769D85D9D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24-4748-9538-3769D85D9D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24-4748-9538-3769D85D9D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224-4748-9538-3769D85D9DA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224-4748-9538-3769D85D9DA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224-4748-9538-3769D85D9DA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224-4748-9538-3769D85D9DA7}"/>
              </c:ext>
            </c:extLst>
          </c:dPt>
          <c:dLbls>
            <c:dLbl>
              <c:idx val="2"/>
              <c:layout>
                <c:manualLayout>
                  <c:x val="7.7413332027980356E-2"/>
                  <c:y val="0.2128217451578817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224-4748-9538-3769D85D9DA7}"/>
                </c:ext>
              </c:extLst>
            </c:dLbl>
            <c:dLbl>
              <c:idx val="4"/>
              <c:layout>
                <c:manualLayout>
                  <c:x val="-0.16575795353984993"/>
                  <c:y val="3.71993358190956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224-4748-9538-3769D85D9DA7}"/>
                </c:ext>
              </c:extLst>
            </c:dLbl>
            <c:dLbl>
              <c:idx val="5"/>
              <c:layout>
                <c:manualLayout>
                  <c:x val="-4.2304892261513599E-2"/>
                  <c:y val="-2.449939186152837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224-4748-9538-3769D85D9DA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'4.r.'!$A$29:$A$35</c:f>
              <c:strCache>
                <c:ptCount val="7"/>
                <c:pt idx="0">
                  <c:v>a)   IGNORIRAO SAM GA</c:v>
                </c:pt>
                <c:pt idx="1">
                  <c:v>b)   VRATIO SAM MU ISTOM MJEROM</c:v>
                </c:pt>
                <c:pt idx="2">
                  <c:v>c)    REKAO SAM ODRASLOJ OSOBI ŠTO SE DOGAĐA (KOME?)…</c:v>
                </c:pt>
                <c:pt idx="3">
                  <c:v>d)   NISAM NIKOME REKAO ZATO ŠTO…</c:v>
                </c:pt>
                <c:pt idx="4">
                  <c:v>e)   NAPISAO SAM ŠTO SE DOGAĐA I UBACIO U „SANDUČIĆ POVJERENJA“</c:v>
                </c:pt>
                <c:pt idx="5">
                  <c:v>f)   …</c:v>
                </c:pt>
                <c:pt idx="6">
                  <c:v>g) BEZ ODGOVORA</c:v>
                </c:pt>
              </c:strCache>
            </c:strRef>
          </c:cat>
          <c:val>
            <c:numRef>
              <c:f>'8.a'!$M$29:$M$35</c:f>
              <c:numCache>
                <c:formatCode>General</c:formatCode>
                <c:ptCount val="7"/>
                <c:pt idx="0">
                  <c:v>7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224-4748-9538-3769D85D9DA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7. (</a:t>
            </a:r>
            <a:r>
              <a:rPr lang="hr-HR" sz="1800" b="1" i="0" u="none" strike="noStrike" baseline="0">
                <a:effectLst/>
              </a:rPr>
              <a:t>8.b 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6.285032430838218E-2"/>
          <c:w val="0.61998972051504586"/>
          <c:h val="0.8984353863846111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21C-4836-809B-572132A541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21C-4836-809B-572132A541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21C-4836-809B-572132A541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21C-4836-809B-572132A5419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21C-4836-809B-572132A5419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21C-4836-809B-572132A5419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21C-4836-809B-572132A54195}"/>
              </c:ext>
            </c:extLst>
          </c:dPt>
          <c:dLbls>
            <c:dLbl>
              <c:idx val="4"/>
              <c:layout>
                <c:manualLayout>
                  <c:x val="0.24143235245801661"/>
                  <c:y val="-0.1911464688071807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21C-4836-809B-572132A54195}"/>
                </c:ext>
              </c:extLst>
            </c:dLbl>
            <c:dLbl>
              <c:idx val="5"/>
              <c:layout>
                <c:manualLayout>
                  <c:x val="0.14069974526900453"/>
                  <c:y val="-0.2080839703789961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21C-4836-809B-572132A5419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'4.r.'!$A$29:$A$35</c:f>
              <c:strCache>
                <c:ptCount val="7"/>
                <c:pt idx="0">
                  <c:v>a)   IGNORIRAO SAM GA</c:v>
                </c:pt>
                <c:pt idx="1">
                  <c:v>b)   VRATIO SAM MU ISTOM MJEROM</c:v>
                </c:pt>
                <c:pt idx="2">
                  <c:v>c)    REKAO SAM ODRASLOJ OSOBI ŠTO SE DOGAĐA (KOME?)…</c:v>
                </c:pt>
                <c:pt idx="3">
                  <c:v>d)   NISAM NIKOME REKAO ZATO ŠTO…</c:v>
                </c:pt>
                <c:pt idx="4">
                  <c:v>e)   NAPISAO SAM ŠTO SE DOGAĐA I UBACIO U „SANDUČIĆ POVJERENJA“</c:v>
                </c:pt>
                <c:pt idx="5">
                  <c:v>f)   …</c:v>
                </c:pt>
                <c:pt idx="6">
                  <c:v>g) BEZ ODGOVORA</c:v>
                </c:pt>
              </c:strCache>
            </c:strRef>
          </c:cat>
          <c:val>
            <c:numRef>
              <c:f>'8.b'!$M$29:$M$35</c:f>
              <c:numCache>
                <c:formatCode>General</c:formatCode>
                <c:ptCount val="7"/>
                <c:pt idx="0">
                  <c:v>5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21C-4836-809B-572132A5419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389283672187376"/>
          <c:y val="1.3164573072077926E-2"/>
          <c:w val="0.38680087340370106"/>
          <c:h val="0.9868354269279220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8. (4.r.)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537484151545306E-2"/>
          <c:y val="0.13238439326903134"/>
          <c:w val="0.92446251584845474"/>
          <c:h val="0.8629859787890132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08-47FF-8AB3-7503093A5C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08-47FF-8AB3-7503093A5C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08-47FF-8AB3-7503093A5C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808-47FF-8AB3-7503093A5C8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808-47FF-8AB3-7503093A5C8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'4.r.'!$A$37:$A$41</c:f>
              <c:strCache>
                <c:ptCount val="5"/>
                <c:pt idx="0">
                  <c:v>a)   DRUGOG UČENIKA VRIJEĐA I NAZIVA POGRDNIM IMENIMA</c:v>
                </c:pt>
                <c:pt idx="1">
                  <c:v>b)   PRIJETI DRUGOM UČENIKU </c:v>
                </c:pt>
                <c:pt idx="2">
                  <c:v>c)    OGOVARA DRUGOG UČENIKA</c:v>
                </c:pt>
                <c:pt idx="3">
                  <c:v>d)   ŠIRI LAŽNE GLASNINE O DRUGOM UČENIKU</c:v>
                </c:pt>
                <c:pt idx="4">
                  <c:v>e) NIŠTA</c:v>
                </c:pt>
              </c:strCache>
            </c:strRef>
          </c:cat>
          <c:val>
            <c:numRef>
              <c:f>'4.r.'!$M$37:$M$41</c:f>
              <c:numCache>
                <c:formatCode>General</c:formatCode>
                <c:ptCount val="5"/>
                <c:pt idx="0">
                  <c:v>6</c:v>
                </c:pt>
                <c:pt idx="1">
                  <c:v>6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808-47FF-8AB3-7503093A5C8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1. (6.b r.)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1B-4F0B-9C64-0A7A8D653E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1B-4F0B-9C64-0A7A8D653E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C1B-4F0B-9C64-0A7A8D653E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C1B-4F0B-9C64-0A7A8D653ED9}"/>
              </c:ext>
            </c:extLst>
          </c:dPt>
          <c:dLbls>
            <c:dLbl>
              <c:idx val="3"/>
              <c:layout>
                <c:manualLayout>
                  <c:x val="0.22943302749203501"/>
                  <c:y val="-3.603812013569503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C1B-4F0B-9C64-0A7A8D653ED9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 PŠ'!$A$4:$A$7</c:f>
              <c:strCache>
                <c:ptCount val="4"/>
                <c:pt idx="0">
                  <c:v>a)   IMA, JAKO PUNO</c:v>
                </c:pt>
                <c:pt idx="1">
                  <c:v>b)   IMA, SREDNJE PUNO</c:v>
                </c:pt>
                <c:pt idx="2">
                  <c:v>c)    IMA, ALI JAKO MALO</c:v>
                </c:pt>
                <c:pt idx="3">
                  <c:v>d)   NEMA UOPĆE</c:v>
                </c:pt>
              </c:strCache>
            </c:strRef>
          </c:cat>
          <c:val>
            <c:numRef>
              <c:f>'6.b'!$M$4:$M$7</c:f>
              <c:numCache>
                <c:formatCode>General</c:formatCode>
                <c:ptCount val="4"/>
                <c:pt idx="0">
                  <c:v>2</c:v>
                </c:pt>
                <c:pt idx="1">
                  <c:v>9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C1B-4F0B-9C64-0A7A8D653ED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8. (4.r. PŠ)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208546727015493E-2"/>
          <c:y val="0.10730433031218529"/>
          <c:w val="0.93244093269492168"/>
          <c:h val="0.8926956696878146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76-44DE-83A0-4476362273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76-44DE-83A0-4476362273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D76-44DE-83A0-4476362273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D76-44DE-83A0-44763622734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D76-44DE-83A0-44763622734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'4.r.'!$A$37:$A$41</c:f>
              <c:strCache>
                <c:ptCount val="5"/>
                <c:pt idx="0">
                  <c:v>a)   DRUGOG UČENIKA VRIJEĐA I NAZIVA POGRDNIM IMENIMA</c:v>
                </c:pt>
                <c:pt idx="1">
                  <c:v>b)   PRIJETI DRUGOM UČENIKU </c:v>
                </c:pt>
                <c:pt idx="2">
                  <c:v>c)    OGOVARA DRUGOG UČENIKA</c:v>
                </c:pt>
                <c:pt idx="3">
                  <c:v>d)   ŠIRI LAŽNE GLASNINE O DRUGOM UČENIKU</c:v>
                </c:pt>
                <c:pt idx="4">
                  <c:v>e) NIŠTA</c:v>
                </c:pt>
              </c:strCache>
            </c:strRef>
          </c:cat>
          <c:val>
            <c:numRef>
              <c:f>'4.r. PŠ'!$M$37:$M$41</c:f>
              <c:numCache>
                <c:formatCode>General</c:formatCode>
                <c:ptCount val="5"/>
                <c:pt idx="0">
                  <c:v>5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D76-44DE-83A0-44763622734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8. (</a:t>
            </a:r>
            <a:r>
              <a:rPr lang="hr-HR" sz="1800" b="1" i="0" u="none" strike="noStrike" baseline="0">
                <a:effectLst/>
              </a:rPr>
              <a:t>5.r.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090178622743146E-3"/>
          <c:y val="0.17127390572476525"/>
          <c:w val="0.5841505145045599"/>
          <c:h val="0.786363024373266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6D-4A4D-90E7-607CAC373DF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36D-4A4D-90E7-607CAC373DF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36D-4A4D-90E7-607CAC373DF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36D-4A4D-90E7-607CAC373DF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36D-4A4D-90E7-607CAC373DF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'4.r.'!$A$37:$A$41</c:f>
              <c:strCache>
                <c:ptCount val="5"/>
                <c:pt idx="0">
                  <c:v>a)   DRUGOG UČENIKA VRIJEĐA I NAZIVA POGRDNIM IMENIMA</c:v>
                </c:pt>
                <c:pt idx="1">
                  <c:v>b)   PRIJETI DRUGOM UČENIKU </c:v>
                </c:pt>
                <c:pt idx="2">
                  <c:v>c)    OGOVARA DRUGOG UČENIKA</c:v>
                </c:pt>
                <c:pt idx="3">
                  <c:v>d)   ŠIRI LAŽNE GLASNINE O DRUGOM UČENIKU</c:v>
                </c:pt>
                <c:pt idx="4">
                  <c:v>e) NIŠTA</c:v>
                </c:pt>
              </c:strCache>
            </c:strRef>
          </c:cat>
          <c:val>
            <c:numRef>
              <c:f>'5.r.'!$M$37:$M$41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5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36D-4A4D-90E7-607CAC373DF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725361639860228"/>
          <c:y val="6.8978614292078896E-2"/>
          <c:w val="0.42044471968027297"/>
          <c:h val="0.9070795330612845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8. (</a:t>
            </a:r>
            <a:r>
              <a:rPr lang="hr-HR" sz="1800" b="1" i="0" u="none" strike="noStrike" baseline="0">
                <a:effectLst/>
              </a:rPr>
              <a:t>6.a 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419968063410219E-2"/>
          <c:y val="0.20653638174378677"/>
          <c:w val="0.9555800319365898"/>
          <c:h val="0.7934636182562132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D9-4A0A-9557-8766AC41AC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D9-4A0A-9557-8766AC41AC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D9-4A0A-9557-8766AC41ACB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D9-4A0A-9557-8766AC41ACB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6D9-4A0A-9557-8766AC41ACBA}"/>
              </c:ext>
            </c:extLst>
          </c:dPt>
          <c:dLbls>
            <c:dLbl>
              <c:idx val="4"/>
              <c:layout>
                <c:manualLayout>
                  <c:x val="0.30690000769479747"/>
                  <c:y val="-2.51102163025205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6D9-4A0A-9557-8766AC41ACB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'4.r.'!$A$37:$A$41</c:f>
              <c:strCache>
                <c:ptCount val="5"/>
                <c:pt idx="0">
                  <c:v>a)   DRUGOG UČENIKA VRIJEĐA I NAZIVA POGRDNIM IMENIMA</c:v>
                </c:pt>
                <c:pt idx="1">
                  <c:v>b)   PRIJETI DRUGOM UČENIKU </c:v>
                </c:pt>
                <c:pt idx="2">
                  <c:v>c)    OGOVARA DRUGOG UČENIKA</c:v>
                </c:pt>
                <c:pt idx="3">
                  <c:v>d)   ŠIRI LAŽNE GLASNINE O DRUGOM UČENIKU</c:v>
                </c:pt>
                <c:pt idx="4">
                  <c:v>e) NIŠTA</c:v>
                </c:pt>
              </c:strCache>
            </c:strRef>
          </c:cat>
          <c:val>
            <c:numRef>
              <c:f>'6.a'!$M$37:$M$41</c:f>
              <c:numCache>
                <c:formatCode>General</c:formatCode>
                <c:ptCount val="5"/>
                <c:pt idx="0">
                  <c:v>15</c:v>
                </c:pt>
                <c:pt idx="1">
                  <c:v>6</c:v>
                </c:pt>
                <c:pt idx="2">
                  <c:v>7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6D9-4A0A-9557-8766AC41ACB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8. (</a:t>
            </a:r>
            <a:r>
              <a:rPr lang="hr-HR" sz="1800" b="1" i="0" u="none" strike="noStrike" baseline="0">
                <a:effectLst/>
              </a:rPr>
              <a:t>6.b 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0560475509297455E-3"/>
          <c:y val="0.20899339283817059"/>
          <c:w val="0.9959439524490703"/>
          <c:h val="0.7910067956575980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74-4FEF-AA66-9AE9BD254F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74-4FEF-AA66-9AE9BD254F7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474-4FEF-AA66-9AE9BD254F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474-4FEF-AA66-9AE9BD254F7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474-4FEF-AA66-9AE9BD254F74}"/>
              </c:ext>
            </c:extLst>
          </c:dPt>
          <c:dLbls>
            <c:dLbl>
              <c:idx val="4"/>
              <c:layout>
                <c:manualLayout>
                  <c:x val="0.30420206660479326"/>
                  <c:y val="-1.08408948261567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474-4FEF-AA66-9AE9BD254F7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'4.r.'!$A$37:$A$41</c:f>
              <c:strCache>
                <c:ptCount val="5"/>
                <c:pt idx="0">
                  <c:v>a)   DRUGOG UČENIKA VRIJEĐA I NAZIVA POGRDNIM IMENIMA</c:v>
                </c:pt>
                <c:pt idx="1">
                  <c:v>b)   PRIJETI DRUGOM UČENIKU </c:v>
                </c:pt>
                <c:pt idx="2">
                  <c:v>c)    OGOVARA DRUGOG UČENIKA</c:v>
                </c:pt>
                <c:pt idx="3">
                  <c:v>d)   ŠIRI LAŽNE GLASNINE O DRUGOM UČENIKU</c:v>
                </c:pt>
                <c:pt idx="4">
                  <c:v>e) NIŠTA</c:v>
                </c:pt>
              </c:strCache>
            </c:strRef>
          </c:cat>
          <c:val>
            <c:numRef>
              <c:f>'6.b'!$M$37:$M$41</c:f>
              <c:numCache>
                <c:formatCode>General</c:formatCode>
                <c:ptCount val="5"/>
                <c:pt idx="0">
                  <c:v>11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474-4FEF-AA66-9AE9BD254F7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8. (</a:t>
            </a:r>
            <a:r>
              <a:rPr lang="hr-HR" sz="1800" b="1" i="0" u="none" strike="noStrike" baseline="0">
                <a:effectLst/>
              </a:rPr>
              <a:t>7.r.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420010435681764E-2"/>
          <c:y val="0.2031278340113368"/>
          <c:w val="0.95557998956431822"/>
          <c:h val="0.7968721659886631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548-4900-90C2-56E4DD9297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548-4900-90C2-56E4DD9297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548-4900-90C2-56E4DD92979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548-4900-90C2-56E4DD92979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548-4900-90C2-56E4DD929790}"/>
              </c:ext>
            </c:extLst>
          </c:dPt>
          <c:dLbls>
            <c:dLbl>
              <c:idx val="4"/>
              <c:layout>
                <c:manualLayout>
                  <c:x val="0.36343422324918528"/>
                  <c:y val="-6.010504608340588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548-4900-90C2-56E4DD92979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'4.r.'!$A$37:$A$41</c:f>
              <c:strCache>
                <c:ptCount val="5"/>
                <c:pt idx="0">
                  <c:v>a)   DRUGOG UČENIKA VRIJEĐA I NAZIVA POGRDNIM IMENIMA</c:v>
                </c:pt>
                <c:pt idx="1">
                  <c:v>b)   PRIJETI DRUGOM UČENIKU </c:v>
                </c:pt>
                <c:pt idx="2">
                  <c:v>c)    OGOVARA DRUGOG UČENIKA</c:v>
                </c:pt>
                <c:pt idx="3">
                  <c:v>d)   ŠIRI LAŽNE GLASNINE O DRUGOM UČENIKU</c:v>
                </c:pt>
                <c:pt idx="4">
                  <c:v>e) NIŠTA</c:v>
                </c:pt>
              </c:strCache>
            </c:strRef>
          </c:cat>
          <c:val>
            <c:numRef>
              <c:f>'7.r.'!$M$37:$M$41</c:f>
              <c:numCache>
                <c:formatCode>General</c:formatCode>
                <c:ptCount val="5"/>
                <c:pt idx="0">
                  <c:v>17</c:v>
                </c:pt>
                <c:pt idx="1">
                  <c:v>6</c:v>
                </c:pt>
                <c:pt idx="2">
                  <c:v>6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548-4900-90C2-56E4DD92979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8. (</a:t>
            </a:r>
            <a:r>
              <a:rPr lang="hr-HR" sz="1800" b="1" i="0" u="none" strike="noStrike" baseline="0">
                <a:effectLst/>
              </a:rPr>
              <a:t>8.a 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616523060227196E-2"/>
          <c:y val="0.20312791141191547"/>
          <c:w val="0.95538347693977277"/>
          <c:h val="0.7968720885880845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4F-4AF8-9C0B-C8A34C9BE1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4F-4AF8-9C0B-C8A34C9BE1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4F-4AF8-9C0B-C8A34C9BE1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44F-4AF8-9C0B-C8A34C9BE14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44F-4AF8-9C0B-C8A34C9BE14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'4.r.'!$A$37:$A$41</c:f>
              <c:strCache>
                <c:ptCount val="5"/>
                <c:pt idx="0">
                  <c:v>a)   DRUGOG UČENIKA VRIJEĐA I NAZIVA POGRDNIM IMENIMA</c:v>
                </c:pt>
                <c:pt idx="1">
                  <c:v>b)   PRIJETI DRUGOM UČENIKU </c:v>
                </c:pt>
                <c:pt idx="2">
                  <c:v>c)    OGOVARA DRUGOG UČENIKA</c:v>
                </c:pt>
                <c:pt idx="3">
                  <c:v>d)   ŠIRI LAŽNE GLASNINE O DRUGOM UČENIKU</c:v>
                </c:pt>
                <c:pt idx="4">
                  <c:v>e) NIŠTA</c:v>
                </c:pt>
              </c:strCache>
            </c:strRef>
          </c:cat>
          <c:val>
            <c:numRef>
              <c:f>'8.a'!$M$37:$M$41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44F-4AF8-9C0B-C8A34C9BE14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8. (</a:t>
            </a:r>
            <a:r>
              <a:rPr lang="hr-HR" sz="1800" b="1" i="0" u="none" strike="noStrike" baseline="0">
                <a:effectLst/>
              </a:rPr>
              <a:t>8.b 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92325570268253E-3"/>
          <c:y val="6.5373108599885085E-2"/>
          <c:w val="0.61642789248173069"/>
          <c:h val="0.9078695652173912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58-49C0-94BF-ED52097FA7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58-49C0-94BF-ED52097FA7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758-49C0-94BF-ED52097FA7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758-49C0-94BF-ED52097FA7B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758-49C0-94BF-ED52097FA7B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'4.r.'!$A$37:$A$41</c:f>
              <c:strCache>
                <c:ptCount val="5"/>
                <c:pt idx="0">
                  <c:v>a)   DRUGOG UČENIKA VRIJEĐA I NAZIVA POGRDNIM IMENIMA</c:v>
                </c:pt>
                <c:pt idx="1">
                  <c:v>b)   PRIJETI DRUGOM UČENIKU </c:v>
                </c:pt>
                <c:pt idx="2">
                  <c:v>c)    OGOVARA DRUGOG UČENIKA</c:v>
                </c:pt>
                <c:pt idx="3">
                  <c:v>d)   ŠIRI LAŽNE GLASNINE O DRUGOM UČENIKU</c:v>
                </c:pt>
                <c:pt idx="4">
                  <c:v>e) NIŠTA</c:v>
                </c:pt>
              </c:strCache>
            </c:strRef>
          </c:cat>
          <c:val>
            <c:numRef>
              <c:f>'8.b'!$M$37:$M$41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758-49C0-94BF-ED52097FA7B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504588555792616"/>
          <c:y val="2.3505267190193444E-2"/>
          <c:w val="0.38060016102046434"/>
          <c:h val="0.9480635893506991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9. (4.r.)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743107177289453"/>
          <c:w val="1"/>
          <c:h val="0.8256892224539835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9E-4D5C-97A1-AB7117F63D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E9E-4D5C-97A1-AB7117F63D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E9E-4D5C-97A1-AB7117F63D3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E9E-4D5C-97A1-AB7117F63D3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E9E-4D5C-97A1-AB7117F63D3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E9E-4D5C-97A1-AB7117F63D3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E9E-4D5C-97A1-AB7117F63D37}"/>
              </c:ext>
            </c:extLst>
          </c:dPt>
          <c:dLbls>
            <c:dLbl>
              <c:idx val="3"/>
              <c:layout>
                <c:manualLayout>
                  <c:x val="-0.13320008496997088"/>
                  <c:y val="8.819384181518012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E9E-4D5C-97A1-AB7117F63D37}"/>
                </c:ext>
              </c:extLst>
            </c:dLbl>
            <c:dLbl>
              <c:idx val="4"/>
              <c:layout>
                <c:manualLayout>
                  <c:x val="-3.8442767282347891E-2"/>
                  <c:y val="-5.601280827569311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E9E-4D5C-97A1-AB7117F63D37}"/>
                </c:ext>
              </c:extLst>
            </c:dLbl>
            <c:dLbl>
              <c:idx val="6"/>
              <c:layout>
                <c:manualLayout>
                  <c:x val="0.25361407657479729"/>
                  <c:y val="-6.798529787223792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E9E-4D5C-97A1-AB7117F63D3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'4.r.'!$A$43:$A$49</c:f>
              <c:strCache>
                <c:ptCount val="7"/>
                <c:pt idx="0">
                  <c:v>a)   IGNORIRAO SAM IH</c:v>
                </c:pt>
                <c:pt idx="1">
                  <c:v>b)   POČEO SAM BRANITI ŽRTVU</c:v>
                </c:pt>
                <c:pt idx="2">
                  <c:v>c)    REKAO SAM ODRASLOJ OSOBI ŠTO SE DOGAĐA (KOME?)…</c:v>
                </c:pt>
                <c:pt idx="3">
                  <c:v>d)   NISAM NIKOME REKAO ZATO ŠTO…</c:v>
                </c:pt>
                <c:pt idx="4">
                  <c:v>e)   NAPISAO SAM ŠTO SE DOGAĐA I UBACIO U „SANDUČIĆ POVJERENJA“</c:v>
                </c:pt>
                <c:pt idx="5">
                  <c:v>f)     …</c:v>
                </c:pt>
                <c:pt idx="6">
                  <c:v>g) BEZ ODGOVORA</c:v>
                </c:pt>
              </c:strCache>
            </c:strRef>
          </c:cat>
          <c:val>
            <c:numRef>
              <c:f>'4.r.'!$M$43:$M$49</c:f>
              <c:numCache>
                <c:formatCode>General</c:formatCode>
                <c:ptCount val="7"/>
                <c:pt idx="0">
                  <c:v>4</c:v>
                </c:pt>
                <c:pt idx="1">
                  <c:v>7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CE9E-4D5C-97A1-AB7117F63D3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9. (4.r. PŠ)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0008701600312026"/>
          <c:w val="1"/>
          <c:h val="0.79991293566290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32-41E5-9FB9-DF748B0A60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32-41E5-9FB9-DF748B0A60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132-41E5-9FB9-DF748B0A60B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132-41E5-9FB9-DF748B0A60B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132-41E5-9FB9-DF748B0A60B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132-41E5-9FB9-DF748B0A60B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132-41E5-9FB9-DF748B0A60B5}"/>
              </c:ext>
            </c:extLst>
          </c:dPt>
          <c:dLbls>
            <c:dLbl>
              <c:idx val="3"/>
              <c:layout>
                <c:manualLayout>
                  <c:x val="-0.16887891428039742"/>
                  <c:y val="-0.319591846410463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132-41E5-9FB9-DF748B0A60B5}"/>
                </c:ext>
              </c:extLst>
            </c:dLbl>
            <c:dLbl>
              <c:idx val="4"/>
              <c:layout>
                <c:manualLayout>
                  <c:x val="-9.3630456116696806E-2"/>
                  <c:y val="-0.1143225862992916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132-41E5-9FB9-DF748B0A60B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'4.r.'!$A$43:$A$49</c:f>
              <c:strCache>
                <c:ptCount val="7"/>
                <c:pt idx="0">
                  <c:v>a)   IGNORIRAO SAM IH</c:v>
                </c:pt>
                <c:pt idx="1">
                  <c:v>b)   POČEO SAM BRANITI ŽRTVU</c:v>
                </c:pt>
                <c:pt idx="2">
                  <c:v>c)    REKAO SAM ODRASLOJ OSOBI ŠTO SE DOGAĐA (KOME?)…</c:v>
                </c:pt>
                <c:pt idx="3">
                  <c:v>d)   NISAM NIKOME REKAO ZATO ŠTO…</c:v>
                </c:pt>
                <c:pt idx="4">
                  <c:v>e)   NAPISAO SAM ŠTO SE DOGAĐA I UBACIO U „SANDUČIĆ POVJERENJA“</c:v>
                </c:pt>
                <c:pt idx="5">
                  <c:v>f)     …</c:v>
                </c:pt>
                <c:pt idx="6">
                  <c:v>g) BEZ ODGOVORA</c:v>
                </c:pt>
              </c:strCache>
            </c:strRef>
          </c:cat>
          <c:val>
            <c:numRef>
              <c:f>'4.r. PŠ'!$M$43:$M$49</c:f>
              <c:numCache>
                <c:formatCode>General</c:formatCode>
                <c:ptCount val="7"/>
                <c:pt idx="0">
                  <c:v>2</c:v>
                </c:pt>
                <c:pt idx="1">
                  <c:v>5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132-41E5-9FB9-DF748B0A60B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9. (</a:t>
            </a:r>
            <a:r>
              <a:rPr lang="hr-HR" sz="1800" b="1" i="0" u="none" strike="noStrike" baseline="0">
                <a:effectLst/>
              </a:rPr>
              <a:t>5.r.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0737136701854905"/>
          <c:w val="0.60610700948301688"/>
          <c:h val="0.7756316694918463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CC-44C8-B794-55D4DA0ACC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CC-44C8-B794-55D4DA0ACC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9CC-44C8-B794-55D4DA0ACC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9CC-44C8-B794-55D4DA0ACC4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9CC-44C8-B794-55D4DA0ACC4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9CC-44C8-B794-55D4DA0ACC4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9CC-44C8-B794-55D4DA0ACC4D}"/>
              </c:ext>
            </c:extLst>
          </c:dPt>
          <c:dLbls>
            <c:dLbl>
              <c:idx val="4"/>
              <c:layout>
                <c:manualLayout>
                  <c:x val="0.11301237805113176"/>
                  <c:y val="-0.1259218797379753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9CC-44C8-B794-55D4DA0ACC4D}"/>
                </c:ext>
              </c:extLst>
            </c:dLbl>
            <c:dLbl>
              <c:idx val="5"/>
              <c:layout>
                <c:manualLayout>
                  <c:x val="1.883477837860285E-2"/>
                  <c:y val="-0.1259218797379753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9CC-44C8-B794-55D4DA0ACC4D}"/>
                </c:ext>
              </c:extLst>
            </c:dLbl>
            <c:dLbl>
              <c:idx val="6"/>
              <c:layout>
                <c:manualLayout>
                  <c:x val="-0.15633555701230092"/>
                  <c:y val="-9.67842280415101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9CC-44C8-B794-55D4DA0ACC4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'4.r.'!$A$43:$A$49</c:f>
              <c:strCache>
                <c:ptCount val="7"/>
                <c:pt idx="0">
                  <c:v>a)   IGNORIRAO SAM IH</c:v>
                </c:pt>
                <c:pt idx="1">
                  <c:v>b)   POČEO SAM BRANITI ŽRTVU</c:v>
                </c:pt>
                <c:pt idx="2">
                  <c:v>c)    REKAO SAM ODRASLOJ OSOBI ŠTO SE DOGAĐA (KOME?)…</c:v>
                </c:pt>
                <c:pt idx="3">
                  <c:v>d)   NISAM NIKOME REKAO ZATO ŠTO…</c:v>
                </c:pt>
                <c:pt idx="4">
                  <c:v>e)   NAPISAO SAM ŠTO SE DOGAĐA I UBACIO U „SANDUČIĆ POVJERENJA“</c:v>
                </c:pt>
                <c:pt idx="5">
                  <c:v>f)     …</c:v>
                </c:pt>
                <c:pt idx="6">
                  <c:v>g) BEZ ODGOVORA</c:v>
                </c:pt>
              </c:strCache>
            </c:strRef>
          </c:cat>
          <c:val>
            <c:numRef>
              <c:f>'5.r.'!$M$43:$M$49</c:f>
              <c:numCache>
                <c:formatCode>General</c:formatCode>
                <c:ptCount val="7"/>
                <c:pt idx="0">
                  <c:v>2</c:v>
                </c:pt>
                <c:pt idx="1">
                  <c:v>8</c:v>
                </c:pt>
                <c:pt idx="2">
                  <c:v>6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C9CC-44C8-B794-55D4DA0ACC4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527967039323225"/>
          <c:y val="4.6666319971948325E-2"/>
          <c:w val="0.40672250088245154"/>
          <c:h val="0.9114521295531882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1. (7.r.)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D0-4A2A-8461-715A65A605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9D0-4A2A-8461-715A65A605D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9D0-4A2A-8461-715A65A605D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9D0-4A2A-8461-715A65A605D7}"/>
              </c:ext>
            </c:extLst>
          </c:dPt>
          <c:dLbls>
            <c:dLbl>
              <c:idx val="3"/>
              <c:layout>
                <c:manualLayout>
                  <c:x val="0.18384414219243872"/>
                  <c:y val="-2.599977365987786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9D0-4A2A-8461-715A65A605D7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 PŠ'!$A$4:$A$7</c:f>
              <c:strCache>
                <c:ptCount val="4"/>
                <c:pt idx="0">
                  <c:v>a)   IMA, JAKO PUNO</c:v>
                </c:pt>
                <c:pt idx="1">
                  <c:v>b)   IMA, SREDNJE PUNO</c:v>
                </c:pt>
                <c:pt idx="2">
                  <c:v>c)    IMA, ALI JAKO MALO</c:v>
                </c:pt>
                <c:pt idx="3">
                  <c:v>d)   NEMA UOPĆE</c:v>
                </c:pt>
              </c:strCache>
            </c:strRef>
          </c:cat>
          <c:val>
            <c:numRef>
              <c:f>'7.r.'!$M$4:$M$7</c:f>
              <c:numCache>
                <c:formatCode>General</c:formatCode>
                <c:ptCount val="4"/>
                <c:pt idx="0">
                  <c:v>10</c:v>
                </c:pt>
                <c:pt idx="1">
                  <c:v>4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9D0-4A2A-8461-715A65A605D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9. (</a:t>
            </a:r>
            <a:r>
              <a:rPr lang="hr-HR" sz="1800" b="1" i="0" u="none" strike="noStrike" baseline="0">
                <a:effectLst/>
              </a:rPr>
              <a:t>6.a 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0008694637868729"/>
          <c:w val="1"/>
          <c:h val="0.79991294892233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DE-4E9F-ABF0-E3C42383CA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7DE-4E9F-ABF0-E3C42383CA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7DE-4E9F-ABF0-E3C42383CA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7DE-4E9F-ABF0-E3C42383CA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7DE-4E9F-ABF0-E3C42383CA0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7DE-4E9F-ABF0-E3C42383CA0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7DE-4E9F-ABF0-E3C42383CA06}"/>
              </c:ext>
            </c:extLst>
          </c:dPt>
          <c:dLbls>
            <c:dLbl>
              <c:idx val="4"/>
              <c:layout>
                <c:manualLayout>
                  <c:x val="0.42207312518611995"/>
                  <c:y val="3.52635121085216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7DE-4E9F-ABF0-E3C42383CA06}"/>
                </c:ext>
              </c:extLst>
            </c:dLbl>
            <c:dLbl>
              <c:idx val="5"/>
              <c:layout>
                <c:manualLayout>
                  <c:x val="0.19640938653223794"/>
                  <c:y val="1.63328839172388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7DE-4E9F-ABF0-E3C42383CA06}"/>
                </c:ext>
              </c:extLst>
            </c:dLbl>
            <c:dLbl>
              <c:idx val="6"/>
              <c:layout>
                <c:manualLayout>
                  <c:x val="0.28834646524307866"/>
                  <c:y val="-6.412228589571311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7DE-4E9F-ABF0-E3C42383CA0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'4.r.'!$A$43:$A$49</c:f>
              <c:strCache>
                <c:ptCount val="7"/>
                <c:pt idx="0">
                  <c:v>a)   IGNORIRAO SAM IH</c:v>
                </c:pt>
                <c:pt idx="1">
                  <c:v>b)   POČEO SAM BRANITI ŽRTVU</c:v>
                </c:pt>
                <c:pt idx="2">
                  <c:v>c)    REKAO SAM ODRASLOJ OSOBI ŠTO SE DOGAĐA (KOME?)…</c:v>
                </c:pt>
                <c:pt idx="3">
                  <c:v>d)   NISAM NIKOME REKAO ZATO ŠTO…</c:v>
                </c:pt>
                <c:pt idx="4">
                  <c:v>e)   NAPISAO SAM ŠTO SE DOGAĐA I UBACIO U „SANDUČIĆ POVJERENJA“</c:v>
                </c:pt>
                <c:pt idx="5">
                  <c:v>f)     …</c:v>
                </c:pt>
                <c:pt idx="6">
                  <c:v>g) BEZ ODGOVORA</c:v>
                </c:pt>
              </c:strCache>
            </c:strRef>
          </c:cat>
          <c:val>
            <c:numRef>
              <c:f>'5.r.'!$M$43:$M$49</c:f>
              <c:numCache>
                <c:formatCode>General</c:formatCode>
                <c:ptCount val="7"/>
                <c:pt idx="0">
                  <c:v>2</c:v>
                </c:pt>
                <c:pt idx="1">
                  <c:v>8</c:v>
                </c:pt>
                <c:pt idx="2">
                  <c:v>6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F7DE-4E9F-ABF0-E3C42383CA0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9. (</a:t>
            </a:r>
            <a:r>
              <a:rPr lang="hr-HR" sz="1800" b="1" i="0" u="none" strike="noStrike" baseline="0">
                <a:effectLst/>
              </a:rPr>
              <a:t>6.b 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0008701600312026"/>
          <c:w val="1"/>
          <c:h val="0.79991294892233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46-435C-AF29-6E1C19919F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346-435C-AF29-6E1C19919F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346-435C-AF29-6E1C19919F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346-435C-AF29-6E1C19919FD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346-435C-AF29-6E1C19919FD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346-435C-AF29-6E1C19919FD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346-435C-AF29-6E1C19919FDB}"/>
              </c:ext>
            </c:extLst>
          </c:dPt>
          <c:dLbls>
            <c:dLbl>
              <c:idx val="4"/>
              <c:layout>
                <c:manualLayout>
                  <c:x val="0.24801028141916984"/>
                  <c:y val="3.52635121085216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346-435C-AF29-6E1C19919FDB}"/>
                </c:ext>
              </c:extLst>
            </c:dLbl>
            <c:dLbl>
              <c:idx val="5"/>
              <c:layout>
                <c:manualLayout>
                  <c:x val="0.3933966056771373"/>
                  <c:y val="7.312476849108728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346-435C-AF29-6E1C19919FDB}"/>
                </c:ext>
              </c:extLst>
            </c:dLbl>
            <c:dLbl>
              <c:idx val="6"/>
              <c:layout>
                <c:manualLayout>
                  <c:x val="0.36346412715343812"/>
                  <c:y val="-5.938962884789241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346-435C-AF29-6E1C19919FD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'4.r.'!$A$43:$A$49</c:f>
              <c:strCache>
                <c:ptCount val="7"/>
                <c:pt idx="0">
                  <c:v>a)   IGNORIRAO SAM IH</c:v>
                </c:pt>
                <c:pt idx="1">
                  <c:v>b)   POČEO SAM BRANITI ŽRTVU</c:v>
                </c:pt>
                <c:pt idx="2">
                  <c:v>c)    REKAO SAM ODRASLOJ OSOBI ŠTO SE DOGAĐA (KOME?)…</c:v>
                </c:pt>
                <c:pt idx="3">
                  <c:v>d)   NISAM NIKOME REKAO ZATO ŠTO…</c:v>
                </c:pt>
                <c:pt idx="4">
                  <c:v>e)   NAPISAO SAM ŠTO SE DOGAĐA I UBACIO U „SANDUČIĆ POVJERENJA“</c:v>
                </c:pt>
                <c:pt idx="5">
                  <c:v>f)     …</c:v>
                </c:pt>
                <c:pt idx="6">
                  <c:v>g) BEZ ODGOVORA</c:v>
                </c:pt>
              </c:strCache>
            </c:strRef>
          </c:cat>
          <c:val>
            <c:numRef>
              <c:f>'6.b'!$M$43:$M$49</c:f>
              <c:numCache>
                <c:formatCode>General</c:formatCode>
                <c:ptCount val="7"/>
                <c:pt idx="0">
                  <c:v>5</c:v>
                </c:pt>
                <c:pt idx="1">
                  <c:v>9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346-435C-AF29-6E1C19919FD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9. (</a:t>
            </a:r>
            <a:r>
              <a:rPr lang="hr-HR" sz="1800" b="1" i="0" u="none" strike="noStrike" baseline="0">
                <a:effectLst/>
              </a:rPr>
              <a:t>7.r.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0008701600312026"/>
          <c:w val="1"/>
          <c:h val="0.7999129217218203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B1-4D64-BA63-471C60DDFA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B1-4D64-BA63-471C60DDFA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9B1-4D64-BA63-471C60DDFA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9B1-4D64-BA63-471C60DDFA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9B1-4D64-BA63-471C60DDFA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9B1-4D64-BA63-471C60DDFAF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9B1-4D64-BA63-471C60DDFAFD}"/>
              </c:ext>
            </c:extLst>
          </c:dPt>
          <c:dLbls>
            <c:dLbl>
              <c:idx val="2"/>
              <c:layout>
                <c:manualLayout>
                  <c:x val="7.8196132752012676E-2"/>
                  <c:y val="-0.1951767334699501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9B1-4D64-BA63-471C60DDFAFD}"/>
                </c:ext>
              </c:extLst>
            </c:dLbl>
            <c:dLbl>
              <c:idx val="5"/>
              <c:layout>
                <c:manualLayout>
                  <c:x val="0.38484433937964707"/>
                  <c:y val="2.02974484520800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9B1-4D64-BA63-471C60DDFAFD}"/>
                </c:ext>
              </c:extLst>
            </c:dLbl>
            <c:dLbl>
              <c:idx val="6"/>
              <c:layout>
                <c:manualLayout>
                  <c:x val="0.27794266636004672"/>
                  <c:y val="-5.099306776914360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9B1-4D64-BA63-471C60DDFAF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'4.r.'!$A$43:$A$49</c:f>
              <c:strCache>
                <c:ptCount val="7"/>
                <c:pt idx="0">
                  <c:v>a)   IGNORIRAO SAM IH</c:v>
                </c:pt>
                <c:pt idx="1">
                  <c:v>b)   POČEO SAM BRANITI ŽRTVU</c:v>
                </c:pt>
                <c:pt idx="2">
                  <c:v>c)    REKAO SAM ODRASLOJ OSOBI ŠTO SE DOGAĐA (KOME?)…</c:v>
                </c:pt>
                <c:pt idx="3">
                  <c:v>d)   NISAM NIKOME REKAO ZATO ŠTO…</c:v>
                </c:pt>
                <c:pt idx="4">
                  <c:v>e)   NAPISAO SAM ŠTO SE DOGAĐA I UBACIO U „SANDUČIĆ POVJERENJA“</c:v>
                </c:pt>
                <c:pt idx="5">
                  <c:v>f)     …</c:v>
                </c:pt>
                <c:pt idx="6">
                  <c:v>g) BEZ ODGOVORA</c:v>
                </c:pt>
              </c:strCache>
            </c:strRef>
          </c:cat>
          <c:val>
            <c:numRef>
              <c:f>'7.r.'!$M$43:$M$49</c:f>
              <c:numCache>
                <c:formatCode>General</c:formatCode>
                <c:ptCount val="7"/>
                <c:pt idx="0">
                  <c:v>7</c:v>
                </c:pt>
                <c:pt idx="1">
                  <c:v>6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F9B1-4D64-BA63-471C60DDFAF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9. (</a:t>
            </a:r>
            <a:r>
              <a:rPr lang="hr-HR" sz="1800" b="1" i="0" u="none" strike="noStrike" baseline="0">
                <a:effectLst/>
              </a:rPr>
              <a:t>8.a 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0008701600312026"/>
          <c:w val="1"/>
          <c:h val="0.7999129217218203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A9B-423D-995E-0396D474EE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A9B-423D-995E-0396D474EED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A9B-423D-995E-0396D474EED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A9B-423D-995E-0396D474EED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A9B-423D-995E-0396D474EED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A9B-423D-995E-0396D474EED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A9B-423D-995E-0396D474EED1}"/>
              </c:ext>
            </c:extLst>
          </c:dPt>
          <c:dLbls>
            <c:dLbl>
              <c:idx val="2"/>
              <c:layout>
                <c:manualLayout>
                  <c:x val="-3.9628368873672083E-2"/>
                  <c:y val="3.234526502214321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A9B-423D-995E-0396D474EED1}"/>
                </c:ext>
              </c:extLst>
            </c:dLbl>
            <c:dLbl>
              <c:idx val="3"/>
              <c:layout>
                <c:manualLayout>
                  <c:x val="0.13674241987999478"/>
                  <c:y val="-0.1532553137221263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A9B-423D-995E-0396D474EED1}"/>
                </c:ext>
              </c:extLst>
            </c:dLbl>
            <c:dLbl>
              <c:idx val="4"/>
              <c:layout>
                <c:manualLayout>
                  <c:x val="2.9423484757497006E-2"/>
                  <c:y val="-0.4071204209789184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A9B-423D-995E-0396D474EED1}"/>
                </c:ext>
              </c:extLst>
            </c:dLbl>
            <c:dLbl>
              <c:idx val="5"/>
              <c:layout>
                <c:manualLayout>
                  <c:x val="2.9423484757497006E-2"/>
                  <c:y val="-0.5051448807831010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A9B-423D-995E-0396D474EED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'4.r.'!$A$43:$A$49</c:f>
              <c:strCache>
                <c:ptCount val="7"/>
                <c:pt idx="0">
                  <c:v>a)   IGNORIRAO SAM IH</c:v>
                </c:pt>
                <c:pt idx="1">
                  <c:v>b)   POČEO SAM BRANITI ŽRTVU</c:v>
                </c:pt>
                <c:pt idx="2">
                  <c:v>c)    REKAO SAM ODRASLOJ OSOBI ŠTO SE DOGAĐA (KOME?)…</c:v>
                </c:pt>
                <c:pt idx="3">
                  <c:v>d)   NISAM NIKOME REKAO ZATO ŠTO…</c:v>
                </c:pt>
                <c:pt idx="4">
                  <c:v>e)   NAPISAO SAM ŠTO SE DOGAĐA I UBACIO U „SANDUČIĆ POVJERENJA“</c:v>
                </c:pt>
                <c:pt idx="5">
                  <c:v>f)     …</c:v>
                </c:pt>
                <c:pt idx="6">
                  <c:v>g) BEZ ODGOVORA</c:v>
                </c:pt>
              </c:strCache>
            </c:strRef>
          </c:cat>
          <c:val>
            <c:numRef>
              <c:f>'8.a'!$M$43:$M$49</c:f>
              <c:numCache>
                <c:formatCode>General</c:formatCode>
                <c:ptCount val="7"/>
                <c:pt idx="0">
                  <c:v>5</c:v>
                </c:pt>
                <c:pt idx="1">
                  <c:v>3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A9B-423D-995E-0396D474EED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9. (</a:t>
            </a:r>
            <a:r>
              <a:rPr lang="hr-HR" sz="1800" b="1" i="0" u="none" strike="noStrike" baseline="0">
                <a:effectLst/>
              </a:rPr>
              <a:t>8.b 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4030787139458151"/>
          <c:w val="0.59781169418194324"/>
          <c:h val="0.7638241819549322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31-465A-AA35-318C101AA0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31-465A-AA35-318C101AA0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B31-465A-AA35-318C101AA09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B31-465A-AA35-318C101AA09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B31-465A-AA35-318C101AA09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B31-465A-AA35-318C101AA09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B31-465A-AA35-318C101AA099}"/>
              </c:ext>
            </c:extLst>
          </c:dPt>
          <c:dLbls>
            <c:dLbl>
              <c:idx val="2"/>
              <c:layout>
                <c:manualLayout>
                  <c:x val="-4.951576681435492E-2"/>
                  <c:y val="3.524344626098641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B31-465A-AA35-318C101AA099}"/>
                </c:ext>
              </c:extLst>
            </c:dLbl>
            <c:dLbl>
              <c:idx val="4"/>
              <c:layout>
                <c:manualLayout>
                  <c:x val="3.392216782791227E-2"/>
                  <c:y val="-0.3822457943935606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B31-465A-AA35-318C101AA099}"/>
                </c:ext>
              </c:extLst>
            </c:dLbl>
            <c:dLbl>
              <c:idx val="5"/>
              <c:layout>
                <c:manualLayout>
                  <c:x val="2.2282828253204569E-2"/>
                  <c:y val="0.1016981508317241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B31-465A-AA35-318C101AA09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'4.r.'!$A$43:$A$49</c:f>
              <c:strCache>
                <c:ptCount val="7"/>
                <c:pt idx="0">
                  <c:v>a)   IGNORIRAO SAM IH</c:v>
                </c:pt>
                <c:pt idx="1">
                  <c:v>b)   POČEO SAM BRANITI ŽRTVU</c:v>
                </c:pt>
                <c:pt idx="2">
                  <c:v>c)    REKAO SAM ODRASLOJ OSOBI ŠTO SE DOGAĐA (KOME?)…</c:v>
                </c:pt>
                <c:pt idx="3">
                  <c:v>d)   NISAM NIKOME REKAO ZATO ŠTO…</c:v>
                </c:pt>
                <c:pt idx="4">
                  <c:v>e)   NAPISAO SAM ŠTO SE DOGAĐA I UBACIO U „SANDUČIĆ POVJERENJA“</c:v>
                </c:pt>
                <c:pt idx="5">
                  <c:v>f)     …</c:v>
                </c:pt>
                <c:pt idx="6">
                  <c:v>g) BEZ ODGOVORA</c:v>
                </c:pt>
              </c:strCache>
            </c:strRef>
          </c:cat>
          <c:val>
            <c:numRef>
              <c:f>'8.b'!$M$43:$M$49</c:f>
              <c:numCache>
                <c:formatCode>General</c:formatCode>
                <c:ptCount val="7"/>
                <c:pt idx="0">
                  <c:v>5</c:v>
                </c:pt>
                <c:pt idx="1">
                  <c:v>2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B31-465A-AA35-318C101AA09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778841550279382"/>
          <c:y val="4.3861281487710499E-2"/>
          <c:w val="0.39421361689086293"/>
          <c:h val="0.955431171080714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4. (4.r. PŠ)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877794980612251"/>
          <c:w val="1"/>
          <c:h val="0.8312220472440945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0B-4A63-9A22-A426EC8795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0B-4A63-9A22-A426EC8795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F0B-4A63-9A22-A426EC8795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F0B-4A63-9A22-A426EC87959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F0B-4A63-9A22-A426EC879598}"/>
              </c:ext>
            </c:extLst>
          </c:dPt>
          <c:dLbls>
            <c:dLbl>
              <c:idx val="0"/>
              <c:layout>
                <c:manualLayout>
                  <c:x val="-0.21710656634041645"/>
                  <c:y val="-1.084930547395730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F0B-4A63-9A22-A426EC87959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'4.r.'!$A$15:$A$19</c:f>
              <c:strCache>
                <c:ptCount val="5"/>
                <c:pt idx="0">
                  <c:v>a)   UVRIJEDIO I NAZVAO POGRDNIM IMENIMA DRUGOG UČENIKA IZ RAZREDA</c:v>
                </c:pt>
                <c:pt idx="1">
                  <c:v>b)   PRIJETIO DRUGOM UČENIKU IZ RAZREDA</c:v>
                </c:pt>
                <c:pt idx="2">
                  <c:v>c) OGOVARAO DRUGOG UČENIKA IZ RAZREDA</c:v>
                </c:pt>
                <c:pt idx="3">
                  <c:v>d)   ŠIRIO LAŽNE GLASINE O DRUGOM UČENIKU IZ RAZREDA</c:v>
                </c:pt>
                <c:pt idx="4">
                  <c:v>e) NIŠTA</c:v>
                </c:pt>
              </c:strCache>
            </c:strRef>
          </c:cat>
          <c:val>
            <c:numRef>
              <c:f>'4.r. PŠ'!$M$15:$M$19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F0B-4A63-9A22-A426EC87959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6. (4.r. PŠ)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235878939503284E-2"/>
          <c:y val="0.16420161433231395"/>
          <c:w val="0.82321564831447047"/>
          <c:h val="0.8357983856676860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FF-4FC7-B6A0-B53CBE4D89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FF-4FC7-B6A0-B53CBE4D89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0FF-4FC7-B6A0-B53CBE4D893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FF-4FC7-B6A0-B53CBE4D893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0FF-4FC7-B6A0-B53CBE4D893B}"/>
              </c:ext>
            </c:extLst>
          </c:dPt>
          <c:dLbls>
            <c:dLbl>
              <c:idx val="3"/>
              <c:layout>
                <c:manualLayout>
                  <c:x val="5.9551883438159349E-2"/>
                  <c:y val="5.79272721464930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0FF-4FC7-B6A0-B53CBE4D893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'4.r.'!$A$23:$A$27</c:f>
              <c:strCache>
                <c:ptCount val="5"/>
                <c:pt idx="0">
                  <c:v>a)   TEBE UVRIJEDIO I NAZVAO POGRDNIM IMENIMA </c:v>
                </c:pt>
                <c:pt idx="1">
                  <c:v>b)   PRIJETIO TI</c:v>
                </c:pt>
                <c:pt idx="2">
                  <c:v>c)    OGOVARAO TE </c:v>
                </c:pt>
                <c:pt idx="3">
                  <c:v>d)   ŠIRIO LAŽNE GLASINE O TEBI</c:v>
                </c:pt>
                <c:pt idx="4">
                  <c:v>e) NIŠTA</c:v>
                </c:pt>
              </c:strCache>
            </c:strRef>
          </c:cat>
          <c:val>
            <c:numRef>
              <c:f>'4.r. PŠ'!$M$23:$M$27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0FF-4FC7-B6A0-B53CBE4D893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8. (4.r. PŠ)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208546727015493E-2"/>
          <c:y val="0.10730433031218529"/>
          <c:w val="0.93244093269492168"/>
          <c:h val="0.8926956696878146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76-44DE-83A0-4476362273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76-44DE-83A0-4476362273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D76-44DE-83A0-4476362273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D76-44DE-83A0-44763622734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D76-44DE-83A0-44763622734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'4.r.'!$A$37:$A$41</c:f>
              <c:strCache>
                <c:ptCount val="5"/>
                <c:pt idx="0">
                  <c:v>a)   DRUGOG UČENIKA VRIJEĐA I NAZIVA POGRDNIM IMENIMA</c:v>
                </c:pt>
                <c:pt idx="1">
                  <c:v>b)   PRIJETI DRUGOM UČENIKU </c:v>
                </c:pt>
                <c:pt idx="2">
                  <c:v>c)    OGOVARA DRUGOG UČENIKA</c:v>
                </c:pt>
                <c:pt idx="3">
                  <c:v>d)   ŠIRI LAŽNE GLASNINE O DRUGOM UČENIKU</c:v>
                </c:pt>
                <c:pt idx="4">
                  <c:v>e) NIŠTA</c:v>
                </c:pt>
              </c:strCache>
            </c:strRef>
          </c:cat>
          <c:val>
            <c:numRef>
              <c:f>'4.r. PŠ'!$M$37:$M$41</c:f>
              <c:numCache>
                <c:formatCode>General</c:formatCode>
                <c:ptCount val="5"/>
                <c:pt idx="0">
                  <c:v>5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D76-44DE-83A0-44763622734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4. (4.r.)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072109271815825"/>
          <c:w val="0.95899595565692908"/>
          <c:h val="0.8346560273686575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23-4B1B-A596-4B81C65031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23-4B1B-A596-4B81C65031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C23-4B1B-A596-4B81C650318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C23-4B1B-A596-4B81C650318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C23-4B1B-A596-4B81C6503185}"/>
              </c:ext>
            </c:extLst>
          </c:dPt>
          <c:dLbls>
            <c:dLbl>
              <c:idx val="3"/>
              <c:layout>
                <c:manualLayout>
                  <c:x val="0.26349521824008532"/>
                  <c:y val="-6.772962585312164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C23-4B1B-A596-4B81C6503185}"/>
                </c:ext>
              </c:extLst>
            </c:dLbl>
            <c:dLbl>
              <c:idx val="4"/>
              <c:layout>
                <c:manualLayout>
                  <c:x val="-0.23926804803747759"/>
                  <c:y val="-6.772962585312164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C23-4B1B-A596-4B81C650318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'4.r.'!$A$15:$A$19</c:f>
              <c:strCache>
                <c:ptCount val="5"/>
                <c:pt idx="0">
                  <c:v>a)   UVRIJEDIO I NAZVAO POGRDNIM IMENIMA DRUGOG UČENIKA IZ RAZREDA</c:v>
                </c:pt>
                <c:pt idx="1">
                  <c:v>b)   PRIJETIO DRUGOM UČENIKU IZ RAZREDA</c:v>
                </c:pt>
                <c:pt idx="2">
                  <c:v>c) OGOVARAO DRUGOG UČENIKA IZ RAZREDA</c:v>
                </c:pt>
                <c:pt idx="3">
                  <c:v>d)   ŠIRIO LAŽNE GLASINE O DRUGOM UČENIKU IZ RAZREDA</c:v>
                </c:pt>
                <c:pt idx="4">
                  <c:v>e) NIŠTA</c:v>
                </c:pt>
              </c:strCache>
            </c:strRef>
          </c:cat>
          <c:val>
            <c:numRef>
              <c:f>'4.r.'!$M$15:$M$19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C23-4B1B-A596-4B81C650318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6. (4.r.)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375367293575534E-4"/>
          <c:y val="0.14687063137697323"/>
          <c:w val="0.97381976618696009"/>
          <c:h val="0.8488678200939168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5D-49CE-B9B5-A738A1BD85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5D-49CE-B9B5-A738A1BD850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15D-49CE-B9B5-A738A1BD850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15D-49CE-B9B5-A738A1BD850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15D-49CE-B9B5-A738A1BD8504}"/>
              </c:ext>
            </c:extLst>
          </c:dPt>
          <c:dLbls>
            <c:dLbl>
              <c:idx val="4"/>
              <c:layout>
                <c:manualLayout>
                  <c:x val="0.28474359038712838"/>
                  <c:y val="1.400003570982198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15D-49CE-B9B5-A738A1BD850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'4.r.'!$A$23:$A$27</c:f>
              <c:strCache>
                <c:ptCount val="5"/>
                <c:pt idx="0">
                  <c:v>a)   TEBE UVRIJEDIO I NAZVAO POGRDNIM IMENIMA </c:v>
                </c:pt>
                <c:pt idx="1">
                  <c:v>b)   PRIJETIO TI</c:v>
                </c:pt>
                <c:pt idx="2">
                  <c:v>c)    OGOVARAO TE </c:v>
                </c:pt>
                <c:pt idx="3">
                  <c:v>d)   ŠIRIO LAŽNE GLASINE O TEBI</c:v>
                </c:pt>
                <c:pt idx="4">
                  <c:v>e) NIŠTA</c:v>
                </c:pt>
              </c:strCache>
            </c:strRef>
          </c:cat>
          <c:val>
            <c:numRef>
              <c:f>'4.r.'!$M$23:$M$27</c:f>
              <c:numCache>
                <c:formatCode>General</c:formatCode>
                <c:ptCount val="5"/>
                <c:pt idx="0">
                  <c:v>3</c:v>
                </c:pt>
                <c:pt idx="1">
                  <c:v>6</c:v>
                </c:pt>
                <c:pt idx="2">
                  <c:v>5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15D-49CE-B9B5-A738A1BD850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1. (8.a r.)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B4-45E2-9FAE-8F24E7BC55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B4-45E2-9FAE-8F24E7BC55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DB4-45E2-9FAE-8F24E7BC55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DB4-45E2-9FAE-8F24E7BC558C}"/>
              </c:ext>
            </c:extLst>
          </c:dPt>
          <c:dLbls>
            <c:dLbl>
              <c:idx val="0"/>
              <c:layout>
                <c:manualLayout>
                  <c:x val="0.28290009096426699"/>
                  <c:y val="4.901957612298617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DB4-45E2-9FAE-8F24E7BC558C}"/>
                </c:ext>
              </c:extLst>
            </c:dLbl>
            <c:dLbl>
              <c:idx val="3"/>
              <c:layout>
                <c:manualLayout>
                  <c:x val="-0.17051756867558041"/>
                  <c:y val="8.1286772972946498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DB4-45E2-9FAE-8F24E7BC558C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 PŠ'!$A$4:$A$7</c:f>
              <c:strCache>
                <c:ptCount val="4"/>
                <c:pt idx="0">
                  <c:v>a)   IMA, JAKO PUNO</c:v>
                </c:pt>
                <c:pt idx="1">
                  <c:v>b)   IMA, SREDNJE PUNO</c:v>
                </c:pt>
                <c:pt idx="2">
                  <c:v>c)    IMA, ALI JAKO MALO</c:v>
                </c:pt>
                <c:pt idx="3">
                  <c:v>d)   NEMA UOPĆE</c:v>
                </c:pt>
              </c:strCache>
            </c:strRef>
          </c:cat>
          <c:val>
            <c:numRef>
              <c:f>'8.a'!$M$4:$M$7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12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DB4-45E2-9FAE-8F24E7BC558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8. (4.r.)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537484151545306E-2"/>
          <c:y val="0.13238439326903134"/>
          <c:w val="0.92446251584845474"/>
          <c:h val="0.8629859787890132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08-47FF-8AB3-7503093A5C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08-47FF-8AB3-7503093A5C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08-47FF-8AB3-7503093A5C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808-47FF-8AB3-7503093A5C8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808-47FF-8AB3-7503093A5C8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'4.r.'!$A$37:$A$41</c:f>
              <c:strCache>
                <c:ptCount val="5"/>
                <c:pt idx="0">
                  <c:v>a)   DRUGOG UČENIKA VRIJEĐA I NAZIVA POGRDNIM IMENIMA</c:v>
                </c:pt>
                <c:pt idx="1">
                  <c:v>b)   PRIJETI DRUGOM UČENIKU </c:v>
                </c:pt>
                <c:pt idx="2">
                  <c:v>c)    OGOVARA DRUGOG UČENIKA</c:v>
                </c:pt>
                <c:pt idx="3">
                  <c:v>d)   ŠIRI LAŽNE GLASNINE O DRUGOM UČENIKU</c:v>
                </c:pt>
                <c:pt idx="4">
                  <c:v>e) NIŠTA</c:v>
                </c:pt>
              </c:strCache>
            </c:strRef>
          </c:cat>
          <c:val>
            <c:numRef>
              <c:f>'4.r.'!$M$37:$M$41</c:f>
              <c:numCache>
                <c:formatCode>General</c:formatCode>
                <c:ptCount val="5"/>
                <c:pt idx="0">
                  <c:v>6</c:v>
                </c:pt>
                <c:pt idx="1">
                  <c:v>6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808-47FF-8AB3-7503093A5C8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4. (</a:t>
            </a:r>
            <a:r>
              <a:rPr lang="hr-HR" sz="1800" b="1" i="0" u="none" strike="noStrike" baseline="0">
                <a:effectLst/>
              </a:rPr>
              <a:t>5.r.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141161724717079"/>
          <c:y val="0.12306250085266529"/>
          <c:w val="0.84162195635960535"/>
          <c:h val="0.8769375571961668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2EE-4B5E-94E9-23664BC78B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2EE-4B5E-94E9-23664BC78B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2EE-4B5E-94E9-23664BC78B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2EE-4B5E-94E9-23664BC78B4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2EE-4B5E-94E9-23664BC78B4E}"/>
              </c:ext>
            </c:extLst>
          </c:dPt>
          <c:dLbls>
            <c:dLbl>
              <c:idx val="0"/>
              <c:layout>
                <c:manualLayout>
                  <c:x val="-0.22509634802255368"/>
                  <c:y val="-2.18344029816324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2EE-4B5E-94E9-23664BC78B4E}"/>
                </c:ext>
              </c:extLst>
            </c:dLbl>
            <c:dLbl>
              <c:idx val="2"/>
              <c:layout>
                <c:manualLayout>
                  <c:x val="1.5990566479758269E-2"/>
                  <c:y val="-7.047855308834627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2EE-4B5E-94E9-23664BC78B4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'4.r.'!$A$15:$A$19</c:f>
              <c:strCache>
                <c:ptCount val="5"/>
                <c:pt idx="0">
                  <c:v>a)   UVRIJEDIO I NAZVAO POGRDNIM IMENIMA DRUGOG UČENIKA IZ RAZREDA</c:v>
                </c:pt>
                <c:pt idx="1">
                  <c:v>b)   PRIJETIO DRUGOM UČENIKU IZ RAZREDA</c:v>
                </c:pt>
                <c:pt idx="2">
                  <c:v>c) OGOVARAO DRUGOG UČENIKA IZ RAZREDA</c:v>
                </c:pt>
                <c:pt idx="3">
                  <c:v>d)   ŠIRIO LAŽNE GLASINE O DRUGOM UČENIKU IZ RAZREDA</c:v>
                </c:pt>
                <c:pt idx="4">
                  <c:v>e) NIŠTA</c:v>
                </c:pt>
              </c:strCache>
            </c:strRef>
          </c:cat>
          <c:val>
            <c:numRef>
              <c:f>'5.r.'!$M$15:$M$19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2EE-4B5E-94E9-23664BC78B4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6. (</a:t>
            </a:r>
            <a:r>
              <a:rPr lang="hr-HR" sz="1800" b="1" i="0" u="none" strike="noStrike" baseline="0">
                <a:effectLst/>
              </a:rPr>
              <a:t>5.r.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67360767594746E-2"/>
          <c:y val="8.1683529706112947E-3"/>
          <c:w val="0.74606813396952487"/>
          <c:h val="0.99046939729775452"/>
        </c:manualLayout>
      </c:layout>
      <c:pie3D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99-4765-A857-7285A1A4A7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99-4765-A857-7285A1A4A7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99-4765-A857-7285A1A4A7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99-4765-A857-7285A1A4A71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099-4765-A857-7285A1A4A71F}"/>
              </c:ext>
            </c:extLst>
          </c:dPt>
          <c:dLbls>
            <c:dLbl>
              <c:idx val="4"/>
              <c:layout>
                <c:manualLayout>
                  <c:x val="-0.14462071367070894"/>
                  <c:y val="-7.712404512275362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099-4765-A857-7285A1A4A71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'4.r.'!$A$23:$A$27</c:f>
              <c:strCache>
                <c:ptCount val="5"/>
                <c:pt idx="0">
                  <c:v>a)   TEBE UVRIJEDIO I NAZVAO POGRDNIM IMENIMA </c:v>
                </c:pt>
                <c:pt idx="1">
                  <c:v>b)   PRIJETIO TI</c:v>
                </c:pt>
                <c:pt idx="2">
                  <c:v>c)    OGOVARAO TE </c:v>
                </c:pt>
                <c:pt idx="3">
                  <c:v>d)   ŠIRIO LAŽNE GLASINE O TEBI</c:v>
                </c:pt>
                <c:pt idx="4">
                  <c:v>e) NIŠTA</c:v>
                </c:pt>
              </c:strCache>
            </c:strRef>
          </c:cat>
          <c:val>
            <c:numRef>
              <c:f>'5.r.'!$M$23:$M$27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3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099-4765-A857-7285A1A4A71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8. (</a:t>
            </a:r>
            <a:r>
              <a:rPr lang="hr-HR" sz="1800" b="1" i="0" u="none" strike="noStrike" baseline="0">
                <a:effectLst/>
              </a:rPr>
              <a:t>5.r.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378715584036444E-2"/>
          <c:y val="0"/>
          <c:w val="0.84246456106934164"/>
          <c:h val="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6D-4A4D-90E7-607CAC373DF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36D-4A4D-90E7-607CAC373DF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36D-4A4D-90E7-607CAC373DF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36D-4A4D-90E7-607CAC373DF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36D-4A4D-90E7-607CAC373DFB}"/>
              </c:ext>
            </c:extLst>
          </c:dPt>
          <c:dLbls>
            <c:dLbl>
              <c:idx val="4"/>
              <c:layout>
                <c:manualLayout>
                  <c:x val="-0.30010175830697144"/>
                  <c:y val="1.767793458833897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'4.r.'!$A$37:$A$41</c:f>
              <c:strCache>
                <c:ptCount val="5"/>
                <c:pt idx="0">
                  <c:v>a)   DRUGOG UČENIKA VRIJEĐA I NAZIVA POGRDNIM IMENIMA</c:v>
                </c:pt>
                <c:pt idx="1">
                  <c:v>b)   PRIJETI DRUGOM UČENIKU </c:v>
                </c:pt>
                <c:pt idx="2">
                  <c:v>c)    OGOVARA DRUGOG UČENIKA</c:v>
                </c:pt>
                <c:pt idx="3">
                  <c:v>d)   ŠIRI LAŽNE GLASNINE O DRUGOM UČENIKU</c:v>
                </c:pt>
                <c:pt idx="4">
                  <c:v>e) NIŠTA</c:v>
                </c:pt>
              </c:strCache>
            </c:strRef>
          </c:cat>
          <c:val>
            <c:numRef>
              <c:f>'5.r.'!$M$37:$M$41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5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36D-4A4D-90E7-607CAC373DF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4. (</a:t>
            </a:r>
            <a:r>
              <a:rPr lang="hr-HR" sz="1800" b="1" i="0" u="none" strike="noStrike" baseline="0">
                <a:effectLst/>
              </a:rPr>
              <a:t>6.a 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91-4B85-A86F-9B1071D0DB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991-4B85-A86F-9B1071D0DB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991-4B85-A86F-9B1071D0DB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991-4B85-A86F-9B1071D0DBC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991-4B85-A86F-9B1071D0DBC4}"/>
              </c:ext>
            </c:extLst>
          </c:dPt>
          <c:dLbls>
            <c:dLbl>
              <c:idx val="2"/>
              <c:layout>
                <c:manualLayout>
                  <c:x val="-0.14488480939203402"/>
                  <c:y val="0.2839226596675415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991-4B85-A86F-9B1071D0DBC4}"/>
                </c:ext>
              </c:extLst>
            </c:dLbl>
            <c:dLbl>
              <c:idx val="3"/>
              <c:layout>
                <c:manualLayout>
                  <c:x val="-2.6301665282216818E-2"/>
                  <c:y val="0.3194782152230971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991-4B85-A86F-9B1071D0DBC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'4.r.'!$A$15:$A$19</c:f>
              <c:strCache>
                <c:ptCount val="5"/>
                <c:pt idx="0">
                  <c:v>a)   UVRIJEDIO I NAZVAO POGRDNIM IMENIMA DRUGOG UČENIKA IZ RAZREDA</c:v>
                </c:pt>
                <c:pt idx="1">
                  <c:v>b)   PRIJETIO DRUGOM UČENIKU IZ RAZREDA</c:v>
                </c:pt>
                <c:pt idx="2">
                  <c:v>c) OGOVARAO DRUGOG UČENIKA IZ RAZREDA</c:v>
                </c:pt>
                <c:pt idx="3">
                  <c:v>d)   ŠIRIO LAŽNE GLASINE O DRUGOM UČENIKU IZ RAZREDA</c:v>
                </c:pt>
                <c:pt idx="4">
                  <c:v>e) NIŠTA</c:v>
                </c:pt>
              </c:strCache>
            </c:strRef>
          </c:cat>
          <c:val>
            <c:numRef>
              <c:f>'6.a'!$M$15:$M$19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991-4B85-A86F-9B1071D0DBC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6. (</a:t>
            </a:r>
            <a:r>
              <a:rPr lang="hr-HR" sz="1800" b="1" i="0" u="none" strike="noStrike" baseline="0">
                <a:effectLst/>
              </a:rPr>
              <a:t>6.a 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850910281931237E-2"/>
          <c:y val="0.19194850643669542"/>
          <c:w val="0.97314908971806879"/>
          <c:h val="0.8080514935633046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EC-432D-AD32-01E7B4AF7D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EC-432D-AD32-01E7B4AF7D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EC-432D-AD32-01E7B4AF7D4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EC-432D-AD32-01E7B4AF7D4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4EC-432D-AD32-01E7B4AF7D40}"/>
              </c:ext>
            </c:extLst>
          </c:dPt>
          <c:dLbls>
            <c:dLbl>
              <c:idx val="4"/>
              <c:layout>
                <c:manualLayout>
                  <c:x val="0.2388966775880581"/>
                  <c:y val="-4.903887014123235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4EC-432D-AD32-01E7B4AF7D4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'4.r.'!$A$23:$A$27</c:f>
              <c:strCache>
                <c:ptCount val="5"/>
                <c:pt idx="0">
                  <c:v>a)   TEBE UVRIJEDIO I NAZVAO POGRDNIM IMENIMA </c:v>
                </c:pt>
                <c:pt idx="1">
                  <c:v>b)   PRIJETIO TI</c:v>
                </c:pt>
                <c:pt idx="2">
                  <c:v>c)    OGOVARAO TE </c:v>
                </c:pt>
                <c:pt idx="3">
                  <c:v>d)   ŠIRIO LAŽNE GLASINE O TEBI</c:v>
                </c:pt>
                <c:pt idx="4">
                  <c:v>e) NIŠTA</c:v>
                </c:pt>
              </c:strCache>
            </c:strRef>
          </c:cat>
          <c:val>
            <c:numRef>
              <c:f>'6.a'!$M$23:$M$27</c:f>
              <c:numCache>
                <c:formatCode>General</c:formatCode>
                <c:ptCount val="5"/>
                <c:pt idx="0">
                  <c:v>11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4EC-432D-AD32-01E7B4AF7D4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8. (</a:t>
            </a:r>
            <a:r>
              <a:rPr lang="hr-HR" sz="1800" b="1" i="0" u="none" strike="noStrike" baseline="0">
                <a:effectLst/>
              </a:rPr>
              <a:t>6.a 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419968063410219E-2"/>
          <c:y val="0.20653638174378677"/>
          <c:w val="0.9555800319365898"/>
          <c:h val="0.7934636182562132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D9-4A0A-9557-8766AC41AC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D9-4A0A-9557-8766AC41AC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D9-4A0A-9557-8766AC41ACB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D9-4A0A-9557-8766AC41ACB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6D9-4A0A-9557-8766AC41ACBA}"/>
              </c:ext>
            </c:extLst>
          </c:dPt>
          <c:dLbls>
            <c:dLbl>
              <c:idx val="4"/>
              <c:layout>
                <c:manualLayout>
                  <c:x val="0.30690000769479747"/>
                  <c:y val="-2.51102163025205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6D9-4A0A-9557-8766AC41ACB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'4.r.'!$A$37:$A$41</c:f>
              <c:strCache>
                <c:ptCount val="5"/>
                <c:pt idx="0">
                  <c:v>a)   DRUGOG UČENIKA VRIJEĐA I NAZIVA POGRDNIM IMENIMA</c:v>
                </c:pt>
                <c:pt idx="1">
                  <c:v>b)   PRIJETI DRUGOM UČENIKU </c:v>
                </c:pt>
                <c:pt idx="2">
                  <c:v>c)    OGOVARA DRUGOG UČENIKA</c:v>
                </c:pt>
                <c:pt idx="3">
                  <c:v>d)   ŠIRI LAŽNE GLASNINE O DRUGOM UČENIKU</c:v>
                </c:pt>
                <c:pt idx="4">
                  <c:v>e) NIŠTA</c:v>
                </c:pt>
              </c:strCache>
            </c:strRef>
          </c:cat>
          <c:val>
            <c:numRef>
              <c:f>'6.a'!$M$37:$M$41</c:f>
              <c:numCache>
                <c:formatCode>General</c:formatCode>
                <c:ptCount val="5"/>
                <c:pt idx="0">
                  <c:v>15</c:v>
                </c:pt>
                <c:pt idx="1">
                  <c:v>6</c:v>
                </c:pt>
                <c:pt idx="2">
                  <c:v>7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6D9-4A0A-9557-8766AC41ACB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4. (</a:t>
            </a:r>
            <a:r>
              <a:rPr lang="hr-HR" sz="1800" b="1" i="0" u="none" strike="noStrike" baseline="0">
                <a:effectLst/>
              </a:rPr>
              <a:t>6.b 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9C-4F0A-AB96-9B2FBE032C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9C-4F0A-AB96-9B2FBE032C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39C-4F0A-AB96-9B2FBE032CC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39C-4F0A-AB96-9B2FBE032CC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39C-4F0A-AB96-9B2FBE032CC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'4.r.'!$A$15:$A$19</c:f>
              <c:strCache>
                <c:ptCount val="5"/>
                <c:pt idx="0">
                  <c:v>a)   UVRIJEDIO I NAZVAO POGRDNIM IMENIMA DRUGOG UČENIKA IZ RAZREDA</c:v>
                </c:pt>
                <c:pt idx="1">
                  <c:v>b)   PRIJETIO DRUGOM UČENIKU IZ RAZREDA</c:v>
                </c:pt>
                <c:pt idx="2">
                  <c:v>c) OGOVARAO DRUGOG UČENIKA IZ RAZREDA</c:v>
                </c:pt>
                <c:pt idx="3">
                  <c:v>d)   ŠIRIO LAŽNE GLASINE O DRUGOM UČENIKU IZ RAZREDA</c:v>
                </c:pt>
                <c:pt idx="4">
                  <c:v>e) NIŠTA</c:v>
                </c:pt>
              </c:strCache>
            </c:strRef>
          </c:cat>
          <c:val>
            <c:numRef>
              <c:f>'6.b'!$M$15:$M$19</c:f>
              <c:numCache>
                <c:formatCode>General</c:formatCode>
                <c:ptCount val="5"/>
                <c:pt idx="0">
                  <c:v>6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39C-4F0A-AB96-9B2FBE032CC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6. (</a:t>
            </a:r>
            <a:r>
              <a:rPr lang="hr-HR" sz="1800" b="1" i="0" u="none" strike="noStrike" baseline="0">
                <a:effectLst/>
              </a:rPr>
              <a:t>6.b 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135902636916835E-3"/>
          <c:y val="0.16927270084724752"/>
          <c:w val="0.99188646082091603"/>
          <c:h val="0.8307272305247558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91B-4DF2-9A72-2569BAE7E8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91B-4DF2-9A72-2569BAE7E8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91B-4DF2-9A72-2569BAE7E8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91B-4DF2-9A72-2569BAE7E88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91B-4DF2-9A72-2569BAE7E889}"/>
              </c:ext>
            </c:extLst>
          </c:dPt>
          <c:dLbls>
            <c:dLbl>
              <c:idx val="4"/>
              <c:layout>
                <c:manualLayout>
                  <c:x val="0.27955568769682987"/>
                  <c:y val="-2.520296249280883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91B-4DF2-9A72-2569BAE7E88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'4.r.'!$A$23:$A$27</c:f>
              <c:strCache>
                <c:ptCount val="5"/>
                <c:pt idx="0">
                  <c:v>a)   TEBE UVRIJEDIO I NAZVAO POGRDNIM IMENIMA </c:v>
                </c:pt>
                <c:pt idx="1">
                  <c:v>b)   PRIJETIO TI</c:v>
                </c:pt>
                <c:pt idx="2">
                  <c:v>c)    OGOVARAO TE </c:v>
                </c:pt>
                <c:pt idx="3">
                  <c:v>d)   ŠIRIO LAŽNE GLASINE O TEBI</c:v>
                </c:pt>
                <c:pt idx="4">
                  <c:v>e) NIŠTA</c:v>
                </c:pt>
              </c:strCache>
            </c:strRef>
          </c:cat>
          <c:val>
            <c:numRef>
              <c:f>'6.b'!$M$23:$M$27</c:f>
              <c:numCache>
                <c:formatCode>General</c:formatCode>
                <c:ptCount val="5"/>
                <c:pt idx="0">
                  <c:v>10</c:v>
                </c:pt>
                <c:pt idx="1">
                  <c:v>2</c:v>
                </c:pt>
                <c:pt idx="2">
                  <c:v>11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91B-4DF2-9A72-2569BAE7E88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8. (</a:t>
            </a:r>
            <a:r>
              <a:rPr lang="hr-HR" sz="1800" b="1" i="0" u="none" strike="noStrike" baseline="0">
                <a:effectLst/>
              </a:rPr>
              <a:t>6.b 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0560475509297455E-3"/>
          <c:y val="0.20899339283817059"/>
          <c:w val="0.9959439524490703"/>
          <c:h val="0.7910067956575980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74-4FEF-AA66-9AE9BD254F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74-4FEF-AA66-9AE9BD254F7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474-4FEF-AA66-9AE9BD254F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474-4FEF-AA66-9AE9BD254F7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474-4FEF-AA66-9AE9BD254F74}"/>
              </c:ext>
            </c:extLst>
          </c:dPt>
          <c:dLbls>
            <c:dLbl>
              <c:idx val="4"/>
              <c:layout>
                <c:manualLayout>
                  <c:x val="0.30420206660479326"/>
                  <c:y val="-1.08408948261567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474-4FEF-AA66-9AE9BD254F7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'4.r.'!$A$37:$A$41</c:f>
              <c:strCache>
                <c:ptCount val="5"/>
                <c:pt idx="0">
                  <c:v>a)   DRUGOG UČENIKA VRIJEĐA I NAZIVA POGRDNIM IMENIMA</c:v>
                </c:pt>
                <c:pt idx="1">
                  <c:v>b)   PRIJETI DRUGOM UČENIKU </c:v>
                </c:pt>
                <c:pt idx="2">
                  <c:v>c)    OGOVARA DRUGOG UČENIKA</c:v>
                </c:pt>
                <c:pt idx="3">
                  <c:v>d)   ŠIRI LAŽNE GLASNINE O DRUGOM UČENIKU</c:v>
                </c:pt>
                <c:pt idx="4">
                  <c:v>e) NIŠTA</c:v>
                </c:pt>
              </c:strCache>
            </c:strRef>
          </c:cat>
          <c:val>
            <c:numRef>
              <c:f>'6.b'!$M$37:$M$41</c:f>
              <c:numCache>
                <c:formatCode>General</c:formatCode>
                <c:ptCount val="5"/>
                <c:pt idx="0">
                  <c:v>11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474-4FEF-AA66-9AE9BD254F7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1. (</a:t>
            </a:r>
            <a:r>
              <a:rPr lang="hr-HR" sz="1800" b="1" i="0" u="none" strike="noStrike" baseline="0">
                <a:effectLst/>
              </a:rPr>
              <a:t>8.b 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78-4F72-A68D-B5613741428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C78-4F72-A68D-B5613741428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C78-4F72-A68D-B5613741428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C78-4F72-A68D-B56137414281}"/>
              </c:ext>
            </c:extLst>
          </c:dPt>
          <c:dLbls>
            <c:dLbl>
              <c:idx val="0"/>
              <c:layout>
                <c:manualLayout>
                  <c:x val="-9.9937310488820832E-2"/>
                  <c:y val="-4.595996853592870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C78-4F72-A68D-B56137414281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 PŠ'!$A$4:$A$7</c:f>
              <c:strCache>
                <c:ptCount val="4"/>
                <c:pt idx="0">
                  <c:v>a)   IMA, JAKO PUNO</c:v>
                </c:pt>
                <c:pt idx="1">
                  <c:v>b)   IMA, SREDNJE PUNO</c:v>
                </c:pt>
                <c:pt idx="2">
                  <c:v>c)    IMA, ALI JAKO MALO</c:v>
                </c:pt>
                <c:pt idx="3">
                  <c:v>d)   NEMA UOPĆE</c:v>
                </c:pt>
              </c:strCache>
            </c:strRef>
          </c:cat>
          <c:val>
            <c:numRef>
              <c:f>'8.b'!$M$4:$M$7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C78-4F72-A68D-B5613741428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546049249299663"/>
          <c:y val="5.6343670929405634E-2"/>
          <c:w val="0.34455230770844919"/>
          <c:h val="0.9049455316687554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4. (</a:t>
            </a:r>
            <a:r>
              <a:rPr lang="hr-HR" sz="1800" b="1" i="0" u="none" strike="noStrike" baseline="0">
                <a:effectLst/>
              </a:rPr>
              <a:t>7.r.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2A-4491-83CC-B3C781579A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02A-4491-83CC-B3C781579A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02A-4491-83CC-B3C781579AD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02A-4491-83CC-B3C781579AD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02A-4491-83CC-B3C781579ADD}"/>
              </c:ext>
            </c:extLst>
          </c:dPt>
          <c:dLbls>
            <c:dLbl>
              <c:idx val="1"/>
              <c:layout>
                <c:manualLayout>
                  <c:x val="9.5752272461943941E-2"/>
                  <c:y val="1.78117235345581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02A-4491-83CC-B3C781579ADD}"/>
                </c:ext>
              </c:extLst>
            </c:dLbl>
            <c:dLbl>
              <c:idx val="4"/>
              <c:layout>
                <c:manualLayout>
                  <c:x val="0.26510896297493231"/>
                  <c:y val="5.449868766404138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02A-4491-83CC-B3C781579AD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'4.r.'!$A$15:$A$19</c:f>
              <c:strCache>
                <c:ptCount val="5"/>
                <c:pt idx="0">
                  <c:v>a)   UVRIJEDIO I NAZVAO POGRDNIM IMENIMA DRUGOG UČENIKA IZ RAZREDA</c:v>
                </c:pt>
                <c:pt idx="1">
                  <c:v>b)   PRIJETIO DRUGOM UČENIKU IZ RAZREDA</c:v>
                </c:pt>
                <c:pt idx="2">
                  <c:v>c) OGOVARAO DRUGOG UČENIKA IZ RAZREDA</c:v>
                </c:pt>
                <c:pt idx="3">
                  <c:v>d)   ŠIRIO LAŽNE GLASINE O DRUGOM UČENIKU IZ RAZREDA</c:v>
                </c:pt>
                <c:pt idx="4">
                  <c:v>e) NIŠTA</c:v>
                </c:pt>
              </c:strCache>
            </c:strRef>
          </c:cat>
          <c:val>
            <c:numRef>
              <c:f>'7.r.'!$M$15:$M$19</c:f>
              <c:numCache>
                <c:formatCode>General</c:formatCode>
                <c:ptCount val="5"/>
                <c:pt idx="0">
                  <c:v>7</c:v>
                </c:pt>
                <c:pt idx="1">
                  <c:v>0</c:v>
                </c:pt>
                <c:pt idx="2">
                  <c:v>8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02A-4491-83CC-B3C781579AD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6. (</a:t>
            </a:r>
            <a:r>
              <a:rPr lang="hr-HR" sz="1800" b="1" i="0" u="none" strike="noStrike" baseline="0">
                <a:effectLst/>
              </a:rPr>
              <a:t>7.r.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135902636916835E-3"/>
          <c:y val="0.16927270084724752"/>
          <c:w val="0.99188640102550851"/>
          <c:h val="0.8307272305247558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60-47DC-A90F-C8C5A39564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60-47DC-A90F-C8C5A39564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A60-47DC-A90F-C8C5A39564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A60-47DC-A90F-C8C5A39564D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A60-47DC-A90F-C8C5A39564D2}"/>
              </c:ext>
            </c:extLst>
          </c:dPt>
          <c:dLbls>
            <c:dLbl>
              <c:idx val="4"/>
              <c:layout>
                <c:manualLayout>
                  <c:x val="0.39347792891250111"/>
                  <c:y val="-3.223311371792812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A60-47DC-A90F-C8C5A39564D2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'4.r.'!$A$23:$A$27</c:f>
              <c:strCache>
                <c:ptCount val="5"/>
                <c:pt idx="0">
                  <c:v>a)   TEBE UVRIJEDIO I NAZVAO POGRDNIM IMENIMA </c:v>
                </c:pt>
                <c:pt idx="1">
                  <c:v>b)   PRIJETIO TI</c:v>
                </c:pt>
                <c:pt idx="2">
                  <c:v>c)    OGOVARAO TE </c:v>
                </c:pt>
                <c:pt idx="3">
                  <c:v>d)   ŠIRIO LAŽNE GLASINE O TEBI</c:v>
                </c:pt>
                <c:pt idx="4">
                  <c:v>e) NIŠTA</c:v>
                </c:pt>
              </c:strCache>
            </c:strRef>
          </c:cat>
          <c:val>
            <c:numRef>
              <c:f>'7.r.'!$M$23:$M$27</c:f>
              <c:numCache>
                <c:formatCode>General</c:formatCode>
                <c:ptCount val="5"/>
                <c:pt idx="0">
                  <c:v>12</c:v>
                </c:pt>
                <c:pt idx="1">
                  <c:v>3</c:v>
                </c:pt>
                <c:pt idx="2">
                  <c:v>7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A60-47DC-A90F-C8C5A39564D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8. (</a:t>
            </a:r>
            <a:r>
              <a:rPr lang="hr-HR" sz="1800" b="1" i="0" u="none" strike="noStrike" baseline="0">
                <a:effectLst/>
              </a:rPr>
              <a:t>7.r.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420010435681764E-2"/>
          <c:y val="0.2031278340113368"/>
          <c:w val="0.95557998956431822"/>
          <c:h val="0.7968721659886631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548-4900-90C2-56E4DD9297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548-4900-90C2-56E4DD9297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548-4900-90C2-56E4DD92979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548-4900-90C2-56E4DD92979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548-4900-90C2-56E4DD929790}"/>
              </c:ext>
            </c:extLst>
          </c:dPt>
          <c:dLbls>
            <c:dLbl>
              <c:idx val="4"/>
              <c:layout>
                <c:manualLayout>
                  <c:x val="0.36343422324918528"/>
                  <c:y val="-6.010504608340588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548-4900-90C2-56E4DD92979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'4.r.'!$A$37:$A$41</c:f>
              <c:strCache>
                <c:ptCount val="5"/>
                <c:pt idx="0">
                  <c:v>a)   DRUGOG UČENIKA VRIJEĐA I NAZIVA POGRDNIM IMENIMA</c:v>
                </c:pt>
                <c:pt idx="1">
                  <c:v>b)   PRIJETI DRUGOM UČENIKU </c:v>
                </c:pt>
                <c:pt idx="2">
                  <c:v>c)    OGOVARA DRUGOG UČENIKA</c:v>
                </c:pt>
                <c:pt idx="3">
                  <c:v>d)   ŠIRI LAŽNE GLASNINE O DRUGOM UČENIKU</c:v>
                </c:pt>
                <c:pt idx="4">
                  <c:v>e) NIŠTA</c:v>
                </c:pt>
              </c:strCache>
            </c:strRef>
          </c:cat>
          <c:val>
            <c:numRef>
              <c:f>'7.r.'!$M$37:$M$41</c:f>
              <c:numCache>
                <c:formatCode>General</c:formatCode>
                <c:ptCount val="5"/>
                <c:pt idx="0">
                  <c:v>17</c:v>
                </c:pt>
                <c:pt idx="1">
                  <c:v>6</c:v>
                </c:pt>
                <c:pt idx="2">
                  <c:v>6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548-4900-90C2-56E4DD92979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4. (</a:t>
            </a:r>
            <a:r>
              <a:rPr lang="hr-HR" sz="1800" b="1" i="0" u="none" strike="noStrike" baseline="0">
                <a:effectLst/>
              </a:rPr>
              <a:t>8.a 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35-4765-B330-809017A1DD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D35-4765-B330-809017A1DD7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D35-4765-B330-809017A1DD7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D35-4765-B330-809017A1DD7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D35-4765-B330-809017A1DD75}"/>
              </c:ext>
            </c:extLst>
          </c:dPt>
          <c:dLbls>
            <c:dLbl>
              <c:idx val="1"/>
              <c:layout>
                <c:manualLayout>
                  <c:x val="-4.9310549521259003E-2"/>
                  <c:y val="-0.2033144356955380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D35-4765-B330-809017A1DD7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'4.r.'!$A$15:$A$19</c:f>
              <c:strCache>
                <c:ptCount val="5"/>
                <c:pt idx="0">
                  <c:v>a)   UVRIJEDIO I NAZVAO POGRDNIM IMENIMA DRUGOG UČENIKA IZ RAZREDA</c:v>
                </c:pt>
                <c:pt idx="1">
                  <c:v>b)   PRIJETIO DRUGOM UČENIKU IZ RAZREDA</c:v>
                </c:pt>
                <c:pt idx="2">
                  <c:v>c) OGOVARAO DRUGOG UČENIKA IZ RAZREDA</c:v>
                </c:pt>
                <c:pt idx="3">
                  <c:v>d)   ŠIRIO LAŽNE GLASINE O DRUGOM UČENIKU IZ RAZREDA</c:v>
                </c:pt>
                <c:pt idx="4">
                  <c:v>e) NIŠTA</c:v>
                </c:pt>
              </c:strCache>
            </c:strRef>
          </c:cat>
          <c:val>
            <c:numRef>
              <c:f>'8.a'!$M$15:$M$19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4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D35-4765-B330-809017A1DD7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6. (</a:t>
            </a:r>
            <a:r>
              <a:rPr lang="hr-HR" sz="1800" b="1" i="0" u="none" strike="noStrike" baseline="0">
                <a:effectLst/>
              </a:rPr>
              <a:t>8.a 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927276947524417"/>
          <c:w val="0.99187029693438922"/>
          <c:h val="0.8307272305247558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09-472C-8C9D-5326CA3B45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09-472C-8C9D-5326CA3B45A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109-472C-8C9D-5326CA3B45A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109-472C-8C9D-5326CA3B45A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109-472C-8C9D-5326CA3B45A1}"/>
              </c:ext>
            </c:extLst>
          </c:dPt>
          <c:dLbls>
            <c:dLbl>
              <c:idx val="1"/>
              <c:layout>
                <c:manualLayout>
                  <c:x val="-4.8478492399397402E-2"/>
                  <c:y val="-0.3009302408627492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109-472C-8C9D-5326CA3B45A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'4.r.'!$A$23:$A$27</c:f>
              <c:strCache>
                <c:ptCount val="5"/>
                <c:pt idx="0">
                  <c:v>a)   TEBE UVRIJEDIO I NAZVAO POGRDNIM IMENIMA </c:v>
                </c:pt>
                <c:pt idx="1">
                  <c:v>b)   PRIJETIO TI</c:v>
                </c:pt>
                <c:pt idx="2">
                  <c:v>c)    OGOVARAO TE </c:v>
                </c:pt>
                <c:pt idx="3">
                  <c:v>d)   ŠIRIO LAŽNE GLASINE O TEBI</c:v>
                </c:pt>
                <c:pt idx="4">
                  <c:v>e) NIŠTA</c:v>
                </c:pt>
              </c:strCache>
            </c:strRef>
          </c:cat>
          <c:val>
            <c:numRef>
              <c:f>'8.a'!$M$23:$M$27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109-472C-8C9D-5326CA3B45A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8. (</a:t>
            </a:r>
            <a:r>
              <a:rPr lang="hr-HR" sz="1800" b="1" i="0" u="none" strike="noStrike" baseline="0">
                <a:effectLst/>
              </a:rPr>
              <a:t>8.a 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056047550929745E-2"/>
          <c:y val="0.18377089214901399"/>
          <c:w val="0.95538347693977277"/>
          <c:h val="0.7968720885880845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4F-4AF8-9C0B-C8A34C9BE1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4F-4AF8-9C0B-C8A34C9BE1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4F-4AF8-9C0B-C8A34C9BE1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44F-4AF8-9C0B-C8A34C9BE14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44F-4AF8-9C0B-C8A34C9BE14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'4.r.'!$A$37:$A$41</c:f>
              <c:strCache>
                <c:ptCount val="5"/>
                <c:pt idx="0">
                  <c:v>a)   DRUGOG UČENIKA VRIJEĐA I NAZIVA POGRDNIM IMENIMA</c:v>
                </c:pt>
                <c:pt idx="1">
                  <c:v>b)   PRIJETI DRUGOM UČENIKU </c:v>
                </c:pt>
                <c:pt idx="2">
                  <c:v>c)    OGOVARA DRUGOG UČENIKA</c:v>
                </c:pt>
                <c:pt idx="3">
                  <c:v>d)   ŠIRI LAŽNE GLASNINE O DRUGOM UČENIKU</c:v>
                </c:pt>
                <c:pt idx="4">
                  <c:v>e) NIŠTA</c:v>
                </c:pt>
              </c:strCache>
            </c:strRef>
          </c:cat>
          <c:val>
            <c:numRef>
              <c:f>'8.a'!$M$37:$M$41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44F-4AF8-9C0B-C8A34C9BE14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4. (</a:t>
            </a:r>
            <a:r>
              <a:rPr lang="hr-HR" sz="1800" b="1" i="0" u="none" strike="noStrike" baseline="0">
                <a:effectLst/>
              </a:rPr>
              <a:t>8.b 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849192701526553E-2"/>
          <c:y val="3.8593342268851978E-2"/>
          <c:w val="0.91339539970560313"/>
          <c:h val="0.9614066577311479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EF-4880-8EBB-4CFAB0DD51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DEF-4880-8EBB-4CFAB0DD51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DEF-4880-8EBB-4CFAB0DD51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DEF-4880-8EBB-4CFAB0DD518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DEF-4880-8EBB-4CFAB0DD5180}"/>
              </c:ext>
            </c:extLst>
          </c:dPt>
          <c:dLbls>
            <c:dLbl>
              <c:idx val="1"/>
              <c:layout>
                <c:manualLayout>
                  <c:x val="-0.10179437437741076"/>
                  <c:y val="-0.1971656755046626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DEF-4880-8EBB-4CFAB0DD5180}"/>
                </c:ext>
              </c:extLst>
            </c:dLbl>
            <c:dLbl>
              <c:idx val="3"/>
              <c:layout>
                <c:manualLayout>
                  <c:x val="-0.16612074169230776"/>
                  <c:y val="4.621455881703019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DEF-4880-8EBB-4CFAB0DD518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'4.r.'!$A$15:$A$19</c:f>
              <c:strCache>
                <c:ptCount val="5"/>
                <c:pt idx="0">
                  <c:v>a)   UVRIJEDIO I NAZVAO POGRDNIM IMENIMA DRUGOG UČENIKA IZ RAZREDA</c:v>
                </c:pt>
                <c:pt idx="1">
                  <c:v>b)   PRIJETIO DRUGOM UČENIKU IZ RAZREDA</c:v>
                </c:pt>
                <c:pt idx="2">
                  <c:v>c) OGOVARAO DRUGOG UČENIKA IZ RAZREDA</c:v>
                </c:pt>
                <c:pt idx="3">
                  <c:v>d)   ŠIRIO LAŽNE GLASINE O DRUGOM UČENIKU IZ RAZREDA</c:v>
                </c:pt>
                <c:pt idx="4">
                  <c:v>e) NIŠTA</c:v>
                </c:pt>
              </c:strCache>
            </c:strRef>
          </c:cat>
          <c:val>
            <c:numRef>
              <c:f>'8.b'!$M$15:$M$19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DEF-4880-8EBB-4CFAB0DD518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6. (</a:t>
            </a:r>
            <a:r>
              <a:rPr lang="hr-HR" sz="1800" b="1" i="0" u="none" strike="noStrike" baseline="0">
                <a:effectLst/>
              </a:rPr>
              <a:t>8.b 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767347708501159"/>
          <c:y val="3.3950637911100118E-2"/>
          <c:w val="0.80284541989101443"/>
          <c:h val="0.9660493620888999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74-45DF-8B0E-EE0E905C7E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74-45DF-8B0E-EE0E905C7EA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74-45DF-8B0E-EE0E905C7EA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74-45DF-8B0E-EE0E905C7EA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374-45DF-8B0E-EE0E905C7EAB}"/>
              </c:ext>
            </c:extLst>
          </c:dPt>
          <c:dLbls>
            <c:dLbl>
              <c:idx val="1"/>
              <c:layout>
                <c:manualLayout>
                  <c:x val="-9.42938243965879E-2"/>
                  <c:y val="-0.3068908672830639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374-45DF-8B0E-EE0E905C7EA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'4.r.'!$A$23:$A$27</c:f>
              <c:strCache>
                <c:ptCount val="5"/>
                <c:pt idx="0">
                  <c:v>a)   TEBE UVRIJEDIO I NAZVAO POGRDNIM IMENIMA </c:v>
                </c:pt>
                <c:pt idx="1">
                  <c:v>b)   PRIJETIO TI</c:v>
                </c:pt>
                <c:pt idx="2">
                  <c:v>c)    OGOVARAO TE </c:v>
                </c:pt>
                <c:pt idx="3">
                  <c:v>d)   ŠIRIO LAŽNE GLASINE O TEBI</c:v>
                </c:pt>
                <c:pt idx="4">
                  <c:v>e) NIŠTA</c:v>
                </c:pt>
              </c:strCache>
            </c:strRef>
          </c:cat>
          <c:val>
            <c:numRef>
              <c:f>'8.b'!$M$23:$M$27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374-45DF-8B0E-EE0E905C7EA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8. (</a:t>
            </a:r>
            <a:r>
              <a:rPr lang="hr-HR" sz="1800" b="1" i="0" u="none" strike="noStrike" baseline="0">
                <a:effectLst/>
              </a:rPr>
              <a:t>8.b r.</a:t>
            </a:r>
            <a:r>
              <a:rPr lang="hr-HR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298933539373882E-2"/>
          <c:y val="8.8071860297621471E-2"/>
          <c:w val="0.81119433719361944"/>
          <c:h val="0.9119281397023785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58-49C0-94BF-ED52097FA7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58-49C0-94BF-ED52097FA7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758-49C0-94BF-ED52097FA7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758-49C0-94BF-ED52097FA7B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758-49C0-94BF-ED52097FA7B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'4.r.'!$A$37:$A$41</c:f>
              <c:strCache>
                <c:ptCount val="5"/>
                <c:pt idx="0">
                  <c:v>a)   DRUGOG UČENIKA VRIJEĐA I NAZIVA POGRDNIM IMENIMA</c:v>
                </c:pt>
                <c:pt idx="1">
                  <c:v>b)   PRIJETI DRUGOM UČENIKU </c:v>
                </c:pt>
                <c:pt idx="2">
                  <c:v>c)    OGOVARA DRUGOG UČENIKA</c:v>
                </c:pt>
                <c:pt idx="3">
                  <c:v>d)   ŠIRI LAŽNE GLASNINE O DRUGOM UČENIKU</c:v>
                </c:pt>
                <c:pt idx="4">
                  <c:v>e) NIŠTA</c:v>
                </c:pt>
              </c:strCache>
            </c:strRef>
          </c:cat>
          <c:val>
            <c:numRef>
              <c:f>'8.b'!$M$37:$M$41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758-49C0-94BF-ED52097FA7B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2. (4.r.)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760450466976358E-2"/>
          <c:y val="0.14739590672690264"/>
          <c:w val="0.8801673057731989"/>
          <c:h val="0.8526040932730973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43-40AA-B91B-4ED7FBA957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43-40AA-B91B-4ED7FBA957A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'4.r.'!$A$9:$A$10</c:f>
              <c:strCache>
                <c:ptCount val="2"/>
                <c:pt idx="0">
                  <c:v>a) NE ZNAM</c:v>
                </c:pt>
                <c:pt idx="1">
                  <c:v>b) IMA, ON SE NALAZI…</c:v>
                </c:pt>
              </c:strCache>
            </c:strRef>
          </c:cat>
          <c:val>
            <c:numRef>
              <c:f>'4.r.'!$M$9:$M$10</c:f>
              <c:numCache>
                <c:formatCode>General</c:formatCode>
                <c:ptCount val="2"/>
                <c:pt idx="0">
                  <c:v>5</c:v>
                </c:pt>
                <c:pt idx="1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D43-40AA-B91B-4ED7FBA957A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9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0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9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0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442" cy="344408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5674952" y="0"/>
            <a:ext cx="4341442" cy="344408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918E8549-CBD8-4648-AF75-4DBDF619663E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1442" cy="344408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5674952" y="6542560"/>
            <a:ext cx="4341442" cy="344408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87F3EB4F-6BBF-4CB8-92BA-A47C18E9BE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0491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442" cy="344408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5674952" y="0"/>
            <a:ext cx="4341442" cy="344408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4BFC86C7-EC4E-44C5-B218-BAF0D8010821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2711450" y="515938"/>
            <a:ext cx="4595813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1001872" y="3271878"/>
            <a:ext cx="8014970" cy="3099673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1442" cy="344408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5674952" y="6542560"/>
            <a:ext cx="4341442" cy="344408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3D49030F-DD22-4E7A-B245-3285EB9700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220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Ne izjašnjavaju</a:t>
            </a:r>
            <a:r>
              <a:rPr lang="hr-HR" baseline="0" dirty="0" smtClean="0"/>
              <a:t> se o postojanju nasilja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9030F-DD22-4E7A-B245-3285EB97006D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638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9030F-DD22-4E7A-B245-3285EB97006D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638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r-HR" baseline="0" dirty="0" smtClean="0"/>
              <a:t>Daju socijalno poželjne odgovore i nisu iskreni?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Nekritični prema vlastitim ponašanjima ali osjetljivi na tuđe postupke?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Postoji grupa učenika koja isključivo postupa nasilno?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9030F-DD22-4E7A-B245-3285EB97006D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638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r-HR" baseline="0" dirty="0" smtClean="0"/>
              <a:t>Daju socijalno poželjne odgovore i nisu iskreni?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Nekritični prema vlastitim ponašanjima ali osjetljivi na tuđe postupke?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Postoji grupa učenika koja isključivo postupa nasilno?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9030F-DD22-4E7A-B245-3285EB97006D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638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9030F-DD22-4E7A-B245-3285EB97006D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638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9030F-DD22-4E7A-B245-3285EB97006D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638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- Nisu bili nasilni ali nisu bili niti žrtve niti su vidjeli nasilje (postotak se </a:t>
            </a:r>
            <a:r>
              <a:rPr lang="hr-HR" dirty="0" err="1" smtClean="0"/>
              <a:t>provlaći</a:t>
            </a:r>
            <a:r>
              <a:rPr lang="hr-HR" dirty="0" smtClean="0"/>
              <a:t> kroz sve kategorija pitanja)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9030F-DD22-4E7A-B245-3285EB97006D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638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- Nisu bili nasilni ali nisu bili niti žrtve niti su vidjeli nasilje (postotak se </a:t>
            </a:r>
            <a:r>
              <a:rPr lang="hr-HR" dirty="0" err="1" smtClean="0"/>
              <a:t>provlaći</a:t>
            </a:r>
            <a:r>
              <a:rPr lang="hr-HR" smtClean="0"/>
              <a:t> kroz sve kategorija pitanja)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9030F-DD22-4E7A-B245-3285EB97006D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638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E876A-D07A-4BD3-AD5E-2148CF2F02E6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20" name="Rezervirano mjesto podnožj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E82A8-269C-4BC6-9CCB-0279A3AC8B0A}" type="slidenum">
              <a:rPr lang="hr-HR" smtClean="0"/>
              <a:t>‹#›</a:t>
            </a:fld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E876A-D07A-4BD3-AD5E-2148CF2F02E6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E82A8-269C-4BC6-9CCB-0279A3AC8B0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144000" y="274639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524000" y="274640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E876A-D07A-4BD3-AD5E-2148CF2F02E6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E82A8-269C-4BC6-9CCB-0279A3AC8B0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E876A-D07A-4BD3-AD5E-2148CF2F02E6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E82A8-269C-4BC6-9CCB-0279A3AC8B0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E876A-D07A-4BD3-AD5E-2148CF2F02E6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E82A8-269C-4BC6-9CCB-0279A3AC8B0A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E876A-D07A-4BD3-AD5E-2148CF2F02E6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E82A8-269C-4BC6-9CCB-0279A3AC8B0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E876A-D07A-4BD3-AD5E-2148CF2F02E6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E82A8-269C-4BC6-9CCB-0279A3AC8B0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E876A-D07A-4BD3-AD5E-2148CF2F02E6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E82A8-269C-4BC6-9CCB-0279A3AC8B0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E876A-D07A-4BD3-AD5E-2148CF2F02E6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E82A8-269C-4BC6-9CCB-0279A3AC8B0A}" type="slidenum">
              <a:rPr lang="hr-HR" smtClean="0"/>
              <a:t>‹#›</a:t>
            </a:fld>
            <a:endParaRPr lang="hr-HR"/>
          </a:p>
        </p:txBody>
      </p:sp>
      <p:sp>
        <p:nvSpPr>
          <p:cNvPr id="6" name="Pravokutnik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E876A-D07A-4BD3-AD5E-2148CF2F02E6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E82A8-269C-4BC6-9CCB-0279A3AC8B0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E876A-D07A-4BD3-AD5E-2148CF2F02E6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E82A8-269C-4BC6-9CCB-0279A3AC8B0A}" type="slidenum">
              <a:rPr lang="hr-HR" smtClean="0"/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9" name="Dijagram toka: Postupak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jagram toka: Postupak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59E876A-D07A-4BD3-AD5E-2148CF2F02E6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36E82A8-269C-4BC6-9CCB-0279A3AC8B0A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Pravokutnik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0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8.xml"/><Relationship Id="rId5" Type="http://schemas.openxmlformats.org/officeDocument/2006/relationships/chart" Target="../charts/chart47.xml"/><Relationship Id="rId4" Type="http://schemas.openxmlformats.org/officeDocument/2006/relationships/chart" Target="../charts/char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6.xml"/><Relationship Id="rId5" Type="http://schemas.openxmlformats.org/officeDocument/2006/relationships/chart" Target="../charts/chart55.xml"/><Relationship Id="rId4" Type="http://schemas.openxmlformats.org/officeDocument/2006/relationships/chart" Target="../charts/chart5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4.xml"/><Relationship Id="rId5" Type="http://schemas.openxmlformats.org/officeDocument/2006/relationships/chart" Target="../charts/chart63.xml"/><Relationship Id="rId4" Type="http://schemas.openxmlformats.org/officeDocument/2006/relationships/chart" Target="../charts/chart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7.xml"/><Relationship Id="rId3" Type="http://schemas.openxmlformats.org/officeDocument/2006/relationships/image" Target="../media/image2.png"/><Relationship Id="rId7" Type="http://schemas.openxmlformats.org/officeDocument/2006/relationships/chart" Target="../charts/chart6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68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70.xml"/><Relationship Id="rId4" Type="http://schemas.openxmlformats.org/officeDocument/2006/relationships/chart" Target="../charts/chart6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3.xml"/><Relationship Id="rId3" Type="http://schemas.openxmlformats.org/officeDocument/2006/relationships/image" Target="../media/image2.png"/><Relationship Id="rId7" Type="http://schemas.openxmlformats.org/officeDocument/2006/relationships/chart" Target="../charts/chart7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6.xml"/><Relationship Id="rId3" Type="http://schemas.openxmlformats.org/officeDocument/2006/relationships/image" Target="../media/image2.png"/><Relationship Id="rId7" Type="http://schemas.openxmlformats.org/officeDocument/2006/relationships/chart" Target="../charts/chart7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9.xml"/><Relationship Id="rId3" Type="http://schemas.openxmlformats.org/officeDocument/2006/relationships/image" Target="../media/image2.png"/><Relationship Id="rId7" Type="http://schemas.openxmlformats.org/officeDocument/2006/relationships/chart" Target="../charts/chart7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2.xml"/><Relationship Id="rId3" Type="http://schemas.openxmlformats.org/officeDocument/2006/relationships/image" Target="../media/image2.png"/><Relationship Id="rId7" Type="http://schemas.openxmlformats.org/officeDocument/2006/relationships/chart" Target="../charts/chart8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5.xml"/><Relationship Id="rId3" Type="http://schemas.openxmlformats.org/officeDocument/2006/relationships/image" Target="../media/image2.png"/><Relationship Id="rId7" Type="http://schemas.openxmlformats.org/officeDocument/2006/relationships/chart" Target="../charts/chart8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8.xml"/><Relationship Id="rId3" Type="http://schemas.openxmlformats.org/officeDocument/2006/relationships/image" Target="../media/image2.png"/><Relationship Id="rId7" Type="http://schemas.openxmlformats.org/officeDocument/2006/relationships/chart" Target="../charts/chart8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Relationship Id="rId9" Type="http://schemas.openxmlformats.org/officeDocument/2006/relationships/chart" Target="../charts/char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3" Type="http://schemas.openxmlformats.org/officeDocument/2006/relationships/chart" Target="../charts/chart18.xml"/><Relationship Id="rId7" Type="http://schemas.openxmlformats.org/officeDocument/2006/relationships/chart" Target="../charts/chart22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Relationship Id="rId9" Type="http://schemas.openxmlformats.org/officeDocument/2006/relationships/chart" Target="../charts/char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577" y="1784937"/>
            <a:ext cx="987552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/>
              <a:t>Anketni upitnik o raširenosti verbalnog nasilja među učenicima - rezultati</a:t>
            </a:r>
            <a:br>
              <a:rPr lang="hr-HR" b="1" dirty="0" smtClean="0"/>
            </a:br>
            <a:r>
              <a:rPr lang="hr-HR" sz="4000" b="1" dirty="0" smtClean="0"/>
              <a:t>(proveden u studenom 2017. </a:t>
            </a:r>
            <a:br>
              <a:rPr lang="hr-HR" sz="4000" b="1" dirty="0" smtClean="0"/>
            </a:br>
            <a:r>
              <a:rPr lang="hr-HR" sz="4000" b="1" dirty="0" smtClean="0"/>
              <a:t>s učenicima od 4. do 8. razreda)</a:t>
            </a:r>
            <a:endParaRPr lang="hr-H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1950" y="3951997"/>
            <a:ext cx="9875520" cy="1752600"/>
          </a:xfrm>
        </p:spPr>
        <p:txBody>
          <a:bodyPr>
            <a:normAutofit lnSpcReduction="10000"/>
          </a:bodyPr>
          <a:lstStyle/>
          <a:p>
            <a:pPr algn="ctr"/>
            <a:endParaRPr lang="hr-HR" dirty="0" smtClean="0"/>
          </a:p>
          <a:p>
            <a:pPr algn="ctr"/>
            <a:r>
              <a:rPr lang="hr-HR" dirty="0" err="1" smtClean="0"/>
              <a:t>Samovrednovanje</a:t>
            </a:r>
            <a:r>
              <a:rPr lang="hr-HR" dirty="0" smtClean="0"/>
              <a:t> škole</a:t>
            </a:r>
          </a:p>
          <a:p>
            <a:pPr algn="ctr"/>
            <a:r>
              <a:rPr lang="hr-HR" dirty="0" smtClean="0"/>
              <a:t>2017./2018.</a:t>
            </a:r>
          </a:p>
          <a:p>
            <a:pPr algn="ctr"/>
            <a:r>
              <a:rPr lang="hr-HR" dirty="0" smtClean="0"/>
              <a:t>Tim za kvalitetu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8324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6. JE LI U ZADNJIH MJESEC DANA NETKO IZ RAZREDA… (zaokruži)</a:t>
            </a:r>
            <a:r>
              <a:rPr lang="hr-HR" sz="4000" dirty="0" smtClean="0"/>
              <a:t/>
            </a:r>
            <a:br>
              <a:rPr lang="hr-HR" sz="4000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414006"/>
              </p:ext>
            </p:extLst>
          </p:nvPr>
        </p:nvGraphicFramePr>
        <p:xfrm>
          <a:off x="196290" y="1257300"/>
          <a:ext cx="2711193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568953"/>
              </p:ext>
            </p:extLst>
          </p:nvPr>
        </p:nvGraphicFramePr>
        <p:xfrm>
          <a:off x="2959793" y="1257300"/>
          <a:ext cx="3316316" cy="2810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821052"/>
              </p:ext>
            </p:extLst>
          </p:nvPr>
        </p:nvGraphicFramePr>
        <p:xfrm>
          <a:off x="196290" y="4068041"/>
          <a:ext cx="2711194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012802"/>
              </p:ext>
            </p:extLst>
          </p:nvPr>
        </p:nvGraphicFramePr>
        <p:xfrm>
          <a:off x="2959793" y="4057650"/>
          <a:ext cx="3316316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7049918"/>
              </p:ext>
            </p:extLst>
          </p:nvPr>
        </p:nvGraphicFramePr>
        <p:xfrm>
          <a:off x="6366200" y="1491457"/>
          <a:ext cx="5388688" cy="4685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9320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275" y="274638"/>
            <a:ext cx="11103429" cy="114300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7. ŠTO SI TI TADA UČINIO? (zaokruži i napiši)</a:t>
            </a:r>
            <a:r>
              <a:rPr lang="hr-HR" sz="4000" dirty="0" smtClean="0"/>
              <a:t/>
            </a:r>
            <a:br>
              <a:rPr lang="hr-HR" sz="4000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2866039"/>
              </p:ext>
            </p:extLst>
          </p:nvPr>
        </p:nvGraphicFramePr>
        <p:xfrm>
          <a:off x="237801" y="3794248"/>
          <a:ext cx="4929944" cy="2897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8268882"/>
              </p:ext>
            </p:extLst>
          </p:nvPr>
        </p:nvGraphicFramePr>
        <p:xfrm>
          <a:off x="237801" y="1064069"/>
          <a:ext cx="4929944" cy="273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67225"/>
              </p:ext>
            </p:extLst>
          </p:nvPr>
        </p:nvGraphicFramePr>
        <p:xfrm>
          <a:off x="5368342" y="1112322"/>
          <a:ext cx="6573982" cy="5502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289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275" y="274638"/>
            <a:ext cx="10985309" cy="114300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7. ŠTO SI TI TADA UČINIO? (zaokruži i napiši)</a:t>
            </a:r>
            <a:r>
              <a:rPr lang="hr-HR" sz="4000" dirty="0" smtClean="0"/>
              <a:t/>
            </a:r>
            <a:br>
              <a:rPr lang="hr-HR" sz="4000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648390"/>
              </p:ext>
            </p:extLst>
          </p:nvPr>
        </p:nvGraphicFramePr>
        <p:xfrm>
          <a:off x="99580" y="985365"/>
          <a:ext cx="3156238" cy="2675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051162"/>
              </p:ext>
            </p:extLst>
          </p:nvPr>
        </p:nvGraphicFramePr>
        <p:xfrm>
          <a:off x="3409516" y="982110"/>
          <a:ext cx="2880447" cy="2679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8461061"/>
              </p:ext>
            </p:extLst>
          </p:nvPr>
        </p:nvGraphicFramePr>
        <p:xfrm>
          <a:off x="65378" y="3661208"/>
          <a:ext cx="3190440" cy="289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275666"/>
              </p:ext>
            </p:extLst>
          </p:nvPr>
        </p:nvGraphicFramePr>
        <p:xfrm>
          <a:off x="3409516" y="3671454"/>
          <a:ext cx="2880447" cy="2881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030161"/>
              </p:ext>
            </p:extLst>
          </p:nvPr>
        </p:nvGraphicFramePr>
        <p:xfrm>
          <a:off x="6442364" y="1138237"/>
          <a:ext cx="5673436" cy="5248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8026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3148" y="274638"/>
            <a:ext cx="11068436" cy="1143000"/>
          </a:xfrm>
        </p:spPr>
        <p:txBody>
          <a:bodyPr>
            <a:normAutofit fontScale="90000"/>
          </a:bodyPr>
          <a:lstStyle/>
          <a:p>
            <a:r>
              <a:rPr lang="hr-HR" sz="4000" b="1" dirty="0" smtClean="0">
                <a:solidFill>
                  <a:schemeClr val="tx1"/>
                </a:solidFill>
                <a:latin typeface="+mn-lt"/>
              </a:rPr>
              <a:t>7.c) REKAO SAM… </a:t>
            </a:r>
            <a:r>
              <a:rPr lang="hr-HR" sz="3600" dirty="0" smtClean="0">
                <a:solidFill>
                  <a:schemeClr val="tx1"/>
                </a:solidFill>
                <a:latin typeface="+mn-lt"/>
              </a:rPr>
              <a:t>roditeljima, razredniku, pedagoginji, učitelju, dežurnom učitelju, prijatelju, sestri, starijem bratu</a:t>
            </a:r>
            <a:endParaRPr lang="hr-HR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39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3900" b="1" dirty="0" smtClean="0"/>
              <a:t>7.d) NISAM NIKOME REKAO ZATO ŠTO… </a:t>
            </a:r>
          </a:p>
          <a:p>
            <a:r>
              <a:rPr lang="pl-PL" dirty="0" smtClean="0"/>
              <a:t>da drugi </a:t>
            </a:r>
            <a:r>
              <a:rPr lang="pl-PL" dirty="0"/>
              <a:t>to ne </a:t>
            </a:r>
            <a:r>
              <a:rPr lang="pl-PL" dirty="0" smtClean="0"/>
              <a:t>saznaju </a:t>
            </a:r>
            <a:r>
              <a:rPr lang="pl-PL" dirty="0" smtClean="0">
                <a:solidFill>
                  <a:srgbClr val="FF0000"/>
                </a:solidFill>
              </a:rPr>
              <a:t>(4. PŠ)</a:t>
            </a:r>
          </a:p>
          <a:p>
            <a:r>
              <a:rPr lang="pl-PL" dirty="0"/>
              <a:t>malo poslije će mu nešto trebati, pa mu onda ne ću dati; jer sam dobar prijatelj i trebamo to sami riješiti; zato jer me niko ne </a:t>
            </a:r>
            <a:r>
              <a:rPr lang="pl-PL" dirty="0" smtClean="0"/>
              <a:t>sluša </a:t>
            </a:r>
            <a:r>
              <a:rPr lang="pl-PL" dirty="0" smtClean="0">
                <a:solidFill>
                  <a:srgbClr val="FF0000"/>
                </a:solidFill>
              </a:rPr>
              <a:t>(5.)</a:t>
            </a:r>
          </a:p>
          <a:p>
            <a:r>
              <a:rPr lang="pl-PL" dirty="0"/>
              <a:t>nije mi se </a:t>
            </a:r>
            <a:r>
              <a:rPr lang="pl-PL" dirty="0" smtClean="0"/>
              <a:t>dalo </a:t>
            </a:r>
            <a:r>
              <a:rPr lang="pl-PL" dirty="0" smtClean="0">
                <a:solidFill>
                  <a:srgbClr val="FF0000"/>
                </a:solidFill>
              </a:rPr>
              <a:t>(6.A)</a:t>
            </a:r>
          </a:p>
          <a:p>
            <a:r>
              <a:rPr lang="pl-PL" dirty="0"/>
              <a:t>jer mi je </a:t>
            </a:r>
            <a:r>
              <a:rPr lang="pl-PL" dirty="0" smtClean="0"/>
              <a:t>prijatelj </a:t>
            </a:r>
            <a:r>
              <a:rPr lang="pl-PL" dirty="0" smtClean="0">
                <a:solidFill>
                  <a:srgbClr val="FF0000"/>
                </a:solidFill>
              </a:rPr>
              <a:t>(</a:t>
            </a:r>
            <a:r>
              <a:rPr lang="pl-PL" dirty="0">
                <a:solidFill>
                  <a:srgbClr val="FF0000"/>
                </a:solidFill>
              </a:rPr>
              <a:t>6.B</a:t>
            </a:r>
            <a:r>
              <a:rPr lang="pl-PL" dirty="0" smtClean="0">
                <a:solidFill>
                  <a:srgbClr val="FF0000"/>
                </a:solidFill>
              </a:rPr>
              <a:t>)</a:t>
            </a:r>
          </a:p>
          <a:p>
            <a:r>
              <a:rPr lang="pl-PL" dirty="0"/>
              <a:t>sam i ja njega počeo </a:t>
            </a:r>
            <a:r>
              <a:rPr lang="pl-PL" dirty="0" smtClean="0"/>
              <a:t>vrijeđati </a:t>
            </a:r>
            <a:r>
              <a:rPr lang="hr-HR" dirty="0" smtClean="0">
                <a:solidFill>
                  <a:srgbClr val="FF0000"/>
                </a:solidFill>
              </a:rPr>
              <a:t>(7.)</a:t>
            </a:r>
          </a:p>
          <a:p>
            <a:r>
              <a:rPr lang="pl-PL" dirty="0"/>
              <a:t>da ga ne uvalim u problem; jer sam velik i riješio sam to s njim; jer je to moj problem i ne treba mi ničija </a:t>
            </a:r>
            <a:r>
              <a:rPr lang="pl-PL" dirty="0" smtClean="0"/>
              <a:t>pomoć </a:t>
            </a:r>
            <a:r>
              <a:rPr lang="pl-PL" dirty="0" smtClean="0">
                <a:solidFill>
                  <a:srgbClr val="FF0000"/>
                </a:solidFill>
              </a:rPr>
              <a:t>(8.A)</a:t>
            </a:r>
          </a:p>
          <a:p>
            <a:r>
              <a:rPr lang="pl-PL" dirty="0"/>
              <a:t>jer se ne obazirem na takve </a:t>
            </a:r>
            <a:r>
              <a:rPr lang="pl-PL" dirty="0" smtClean="0"/>
              <a:t>osobe </a:t>
            </a:r>
            <a:r>
              <a:rPr lang="pl-PL" dirty="0" smtClean="0">
                <a:solidFill>
                  <a:srgbClr val="FF0000"/>
                </a:solidFill>
              </a:rPr>
              <a:t>(8.B)</a:t>
            </a:r>
            <a:endParaRPr lang="pl-PL" dirty="0">
              <a:solidFill>
                <a:srgbClr val="FF0000"/>
              </a:solidFill>
            </a:endParaRPr>
          </a:p>
          <a:p>
            <a:endParaRPr lang="pl-PL" b="1" dirty="0" smtClean="0"/>
          </a:p>
          <a:p>
            <a:endParaRPr lang="pl-PL" b="1" dirty="0"/>
          </a:p>
          <a:p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861515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5" y="274638"/>
            <a:ext cx="11352811" cy="114300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8. U RAZREDU SAM, U ZADNJIH MJESEC DANA, VIDIO DA JEDAN UČENIK… (zaokruži)</a:t>
            </a:r>
            <a:r>
              <a:rPr lang="hr-HR" sz="4000" dirty="0" smtClean="0"/>
              <a:t/>
            </a:r>
            <a:br>
              <a:rPr lang="hr-HR" sz="4000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6626934"/>
              </p:ext>
            </p:extLst>
          </p:nvPr>
        </p:nvGraphicFramePr>
        <p:xfrm>
          <a:off x="193965" y="3962399"/>
          <a:ext cx="4694464" cy="274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497943"/>
              </p:ext>
            </p:extLst>
          </p:nvPr>
        </p:nvGraphicFramePr>
        <p:xfrm>
          <a:off x="193965" y="1344961"/>
          <a:ext cx="4694464" cy="261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195807"/>
              </p:ext>
            </p:extLst>
          </p:nvPr>
        </p:nvGraphicFramePr>
        <p:xfrm>
          <a:off x="5159516" y="1672132"/>
          <a:ext cx="6194284" cy="4504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078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1" y="274638"/>
            <a:ext cx="11578441" cy="114300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8. U RAZREDU SAM, U ZADNJIH MJESEC DANA, VIDIO DA JEDAN UČENIK… (zaokruži)</a:t>
            </a:r>
            <a:r>
              <a:rPr lang="hr-HR" sz="4000" dirty="0" smtClean="0"/>
              <a:t/>
            </a:r>
            <a:br>
              <a:rPr lang="hr-HR" sz="4000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405259"/>
              </p:ext>
            </p:extLst>
          </p:nvPr>
        </p:nvGraphicFramePr>
        <p:xfrm>
          <a:off x="120052" y="1323665"/>
          <a:ext cx="3144982" cy="2581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5183176"/>
              </p:ext>
            </p:extLst>
          </p:nvPr>
        </p:nvGraphicFramePr>
        <p:xfrm>
          <a:off x="3392045" y="1323666"/>
          <a:ext cx="3131126" cy="258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220199"/>
              </p:ext>
            </p:extLst>
          </p:nvPr>
        </p:nvGraphicFramePr>
        <p:xfrm>
          <a:off x="120052" y="4039664"/>
          <a:ext cx="3144979" cy="2624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4480726"/>
              </p:ext>
            </p:extLst>
          </p:nvPr>
        </p:nvGraphicFramePr>
        <p:xfrm>
          <a:off x="3392043" y="4039664"/>
          <a:ext cx="3131127" cy="2624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2576076"/>
              </p:ext>
            </p:extLst>
          </p:nvPr>
        </p:nvGraphicFramePr>
        <p:xfrm>
          <a:off x="6650182" y="1443036"/>
          <a:ext cx="5308642" cy="52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0311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899" y="274638"/>
            <a:ext cx="11044685" cy="1143000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9</a:t>
            </a:r>
            <a:r>
              <a:rPr lang="hr-HR" b="1" dirty="0" smtClean="0"/>
              <a:t>. ŠTO SI TI TADA UČINIO? (zaokruži i napiši)</a:t>
            </a:r>
            <a:r>
              <a:rPr lang="hr-HR" sz="4000" dirty="0" smtClean="0"/>
              <a:t/>
            </a:r>
            <a:br>
              <a:rPr lang="hr-HR" sz="4000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207309"/>
              </p:ext>
            </p:extLst>
          </p:nvPr>
        </p:nvGraphicFramePr>
        <p:xfrm>
          <a:off x="399490" y="3812054"/>
          <a:ext cx="4556904" cy="2906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23354"/>
              </p:ext>
            </p:extLst>
          </p:nvPr>
        </p:nvGraphicFramePr>
        <p:xfrm>
          <a:off x="399490" y="1027906"/>
          <a:ext cx="4556904" cy="2784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636786"/>
              </p:ext>
            </p:extLst>
          </p:nvPr>
        </p:nvGraphicFramePr>
        <p:xfrm>
          <a:off x="5232400" y="1310154"/>
          <a:ext cx="6742580" cy="5230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4224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275" y="274638"/>
            <a:ext cx="10985309" cy="1143000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9</a:t>
            </a:r>
            <a:r>
              <a:rPr lang="hr-HR" b="1" dirty="0" smtClean="0"/>
              <a:t>. ŠTO SI TI TADA UČINIO? (zaokruži i napiši)</a:t>
            </a:r>
            <a:r>
              <a:rPr lang="hr-HR" sz="4000" dirty="0" smtClean="0"/>
              <a:t/>
            </a:r>
            <a:br>
              <a:rPr lang="hr-HR" sz="4000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278490"/>
              </p:ext>
            </p:extLst>
          </p:nvPr>
        </p:nvGraphicFramePr>
        <p:xfrm>
          <a:off x="3402106" y="1027908"/>
          <a:ext cx="3039035" cy="268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101911"/>
              </p:ext>
            </p:extLst>
          </p:nvPr>
        </p:nvGraphicFramePr>
        <p:xfrm>
          <a:off x="243829" y="1027907"/>
          <a:ext cx="2970018" cy="268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64279"/>
              </p:ext>
            </p:extLst>
          </p:nvPr>
        </p:nvGraphicFramePr>
        <p:xfrm>
          <a:off x="243828" y="3846325"/>
          <a:ext cx="2970019" cy="285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0694"/>
              </p:ext>
            </p:extLst>
          </p:nvPr>
        </p:nvGraphicFramePr>
        <p:xfrm>
          <a:off x="3402106" y="3846325"/>
          <a:ext cx="3039035" cy="285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28874"/>
              </p:ext>
            </p:extLst>
          </p:nvPr>
        </p:nvGraphicFramePr>
        <p:xfrm>
          <a:off x="6629400" y="1290637"/>
          <a:ext cx="5455636" cy="5405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8836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1901" y="274638"/>
            <a:ext cx="10949683" cy="1143000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tx1"/>
                </a:solidFill>
                <a:latin typeface="+mn-lt"/>
              </a:rPr>
              <a:t>9.c) REKAO SAM… </a:t>
            </a:r>
            <a:r>
              <a:rPr lang="hr-HR" sz="3200" dirty="0" smtClean="0">
                <a:solidFill>
                  <a:schemeClr val="tx1"/>
                </a:solidFill>
                <a:latin typeface="+mn-lt"/>
              </a:rPr>
              <a:t>roditeljima, razredniku, pedagoginji, učitelju, dežurnom učitelju</a:t>
            </a:r>
            <a:endParaRPr lang="hr-HR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4"/>
            <a:ext cx="1069274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b="1" dirty="0" smtClean="0"/>
              <a:t>9.d) NISAM NIKOME REKAO ZATO ŠTO… </a:t>
            </a:r>
          </a:p>
          <a:p>
            <a:r>
              <a:rPr lang="vi-VN" sz="2600" dirty="0">
                <a:latin typeface="Calibri" pitchFamily="34" charset="0"/>
              </a:rPr>
              <a:t>jer je normalno da se to događa; mislim da nije u redu da se miješam u osobne </a:t>
            </a:r>
            <a:r>
              <a:rPr lang="vi-VN" sz="2600" dirty="0" smtClean="0">
                <a:latin typeface="Calibri" pitchFamily="34" charset="0"/>
              </a:rPr>
              <a:t>stvari</a:t>
            </a:r>
            <a:r>
              <a:rPr lang="hr-HR" sz="2600" dirty="0" smtClean="0">
                <a:latin typeface="Calibri" pitchFamily="34" charset="0"/>
              </a:rPr>
              <a:t> </a:t>
            </a:r>
            <a:r>
              <a:rPr lang="pl-PL" sz="2600" dirty="0" smtClean="0">
                <a:solidFill>
                  <a:srgbClr val="FF0000"/>
                </a:solidFill>
                <a:latin typeface="Calibri" pitchFamily="34" charset="0"/>
              </a:rPr>
              <a:t>(5.)</a:t>
            </a:r>
          </a:p>
          <a:p>
            <a:r>
              <a:rPr lang="pl-PL" sz="2600" dirty="0" smtClean="0">
                <a:latin typeface="Calibri" pitchFamily="34" charset="0"/>
              </a:rPr>
              <a:t>nije bilo bitno </a:t>
            </a:r>
            <a:r>
              <a:rPr lang="pl-PL" sz="2600" dirty="0" smtClean="0">
                <a:solidFill>
                  <a:srgbClr val="FF0000"/>
                </a:solidFill>
                <a:latin typeface="Calibri" pitchFamily="34" charset="0"/>
              </a:rPr>
              <a:t>(6.A)</a:t>
            </a:r>
          </a:p>
          <a:p>
            <a:r>
              <a:rPr lang="pl-PL" sz="2600" dirty="0">
                <a:latin typeface="Calibri" pitchFamily="34" charset="0"/>
              </a:rPr>
              <a:t>ne želim biti tužibaba; da ne upadne u </a:t>
            </a:r>
            <a:r>
              <a:rPr lang="pl-PL" sz="2600" dirty="0" smtClean="0">
                <a:latin typeface="Calibri" pitchFamily="34" charset="0"/>
              </a:rPr>
              <a:t>nevolju </a:t>
            </a:r>
            <a:r>
              <a:rPr lang="pl-PL" sz="2600" dirty="0" smtClean="0">
                <a:solidFill>
                  <a:srgbClr val="FF0000"/>
                </a:solidFill>
                <a:latin typeface="Calibri" pitchFamily="34" charset="0"/>
              </a:rPr>
              <a:t>(6.B)</a:t>
            </a:r>
          </a:p>
          <a:p>
            <a:r>
              <a:rPr lang="it-IT" sz="2600" dirty="0" err="1">
                <a:latin typeface="Calibri" pitchFamily="34" charset="0"/>
              </a:rPr>
              <a:t>jer</a:t>
            </a:r>
            <a:r>
              <a:rPr lang="it-IT" sz="2600" dirty="0">
                <a:latin typeface="Calibri" pitchFamily="34" charset="0"/>
              </a:rPr>
              <a:t> me se ne </a:t>
            </a:r>
            <a:r>
              <a:rPr lang="it-IT" sz="2600" dirty="0" err="1">
                <a:latin typeface="Calibri" pitchFamily="34" charset="0"/>
              </a:rPr>
              <a:t>tiču</a:t>
            </a:r>
            <a:r>
              <a:rPr lang="it-IT" sz="2600" dirty="0">
                <a:latin typeface="Calibri" pitchFamily="34" charset="0"/>
              </a:rPr>
              <a:t> </a:t>
            </a:r>
            <a:r>
              <a:rPr lang="it-IT" sz="2600" dirty="0" err="1">
                <a:latin typeface="Calibri" pitchFamily="34" charset="0"/>
              </a:rPr>
              <a:t>tuđi</a:t>
            </a:r>
            <a:r>
              <a:rPr lang="it-IT" sz="2600" dirty="0">
                <a:latin typeface="Calibri" pitchFamily="34" charset="0"/>
              </a:rPr>
              <a:t> </a:t>
            </a:r>
            <a:r>
              <a:rPr lang="it-IT" sz="2600" dirty="0" smtClean="0">
                <a:latin typeface="Calibri" pitchFamily="34" charset="0"/>
              </a:rPr>
              <a:t>problemi</a:t>
            </a:r>
            <a:r>
              <a:rPr lang="hr-HR" sz="2600" dirty="0" smtClean="0">
                <a:latin typeface="Calibri" pitchFamily="34" charset="0"/>
              </a:rPr>
              <a:t> </a:t>
            </a:r>
            <a:r>
              <a:rPr lang="hr-HR" sz="2600" dirty="0" smtClean="0">
                <a:solidFill>
                  <a:srgbClr val="FF0000"/>
                </a:solidFill>
                <a:latin typeface="Calibri" pitchFamily="34" charset="0"/>
              </a:rPr>
              <a:t>(7.)</a:t>
            </a:r>
          </a:p>
          <a:p>
            <a:r>
              <a:rPr lang="it-IT" sz="2600" dirty="0">
                <a:latin typeface="Calibri" pitchFamily="34" charset="0"/>
              </a:rPr>
              <a:t>da </a:t>
            </a:r>
            <a:r>
              <a:rPr lang="it-IT" sz="2600" dirty="0" err="1">
                <a:latin typeface="Calibri" pitchFamily="34" charset="0"/>
              </a:rPr>
              <a:t>ga</a:t>
            </a:r>
            <a:r>
              <a:rPr lang="it-IT" sz="2600" dirty="0">
                <a:latin typeface="Calibri" pitchFamily="34" charset="0"/>
              </a:rPr>
              <a:t> ne </a:t>
            </a:r>
            <a:r>
              <a:rPr lang="it-IT" sz="2600" dirty="0" err="1">
                <a:latin typeface="Calibri" pitchFamily="34" charset="0"/>
              </a:rPr>
              <a:t>uvalim</a:t>
            </a:r>
            <a:r>
              <a:rPr lang="it-IT" sz="2600" dirty="0">
                <a:latin typeface="Calibri" pitchFamily="34" charset="0"/>
              </a:rPr>
              <a:t> u </a:t>
            </a:r>
            <a:r>
              <a:rPr lang="it-IT" sz="2600" dirty="0" err="1" smtClean="0">
                <a:latin typeface="Calibri" pitchFamily="34" charset="0"/>
              </a:rPr>
              <a:t>problem</a:t>
            </a:r>
            <a:r>
              <a:rPr lang="hr-HR" sz="2600" dirty="0" smtClean="0">
                <a:latin typeface="Calibri" pitchFamily="34" charset="0"/>
              </a:rPr>
              <a:t> </a:t>
            </a:r>
            <a:r>
              <a:rPr lang="pl-PL" sz="2600" dirty="0" smtClean="0">
                <a:solidFill>
                  <a:srgbClr val="FF0000"/>
                </a:solidFill>
                <a:latin typeface="Calibri" pitchFamily="34" charset="0"/>
              </a:rPr>
              <a:t>(8.A)</a:t>
            </a:r>
          </a:p>
          <a:p>
            <a:r>
              <a:rPr lang="pl-PL" sz="2600" dirty="0">
                <a:latin typeface="Calibri" pitchFamily="34" charset="0"/>
              </a:rPr>
              <a:t>to nije moj problem; ne želim upasti u nevolje i biti vrna ovca u razredu; ne želim se miješati u </a:t>
            </a:r>
            <a:r>
              <a:rPr lang="pl-PL" sz="2600" dirty="0" smtClean="0">
                <a:latin typeface="Calibri" pitchFamily="34" charset="0"/>
              </a:rPr>
              <a:t>to </a:t>
            </a:r>
            <a:r>
              <a:rPr lang="pl-PL" sz="2600" dirty="0" smtClean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pl-PL" sz="2600" dirty="0">
                <a:solidFill>
                  <a:srgbClr val="FF0000"/>
                </a:solidFill>
                <a:latin typeface="Calibri" pitchFamily="34" charset="0"/>
              </a:rPr>
              <a:t>8.B</a:t>
            </a:r>
            <a:r>
              <a:rPr lang="pl-PL" sz="2600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58934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0061" y="154380"/>
            <a:ext cx="10515600" cy="843148"/>
          </a:xfrm>
        </p:spPr>
        <p:txBody>
          <a:bodyPr/>
          <a:lstStyle/>
          <a:p>
            <a:r>
              <a:rPr lang="hr-HR" b="1" dirty="0" smtClean="0"/>
              <a:t>ZAKLJUČAK: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8758" y="950026"/>
            <a:ext cx="11542816" cy="5723906"/>
          </a:xfrm>
        </p:spPr>
        <p:txBody>
          <a:bodyPr>
            <a:normAutofit fontScale="55000" lnSpcReduction="20000"/>
          </a:bodyPr>
          <a:lstStyle/>
          <a:p>
            <a:r>
              <a:rPr lang="hr-HR" dirty="0" smtClean="0"/>
              <a:t>Učenici uglavnom nemaju informaciju o postojanju „sandučića</a:t>
            </a:r>
            <a:r>
              <a:rPr lang="hr-HR" dirty="0"/>
              <a:t> </a:t>
            </a:r>
            <a:r>
              <a:rPr lang="hr-HR" dirty="0" smtClean="0"/>
              <a:t>povjerenja” te o njegovoj svrsi (</a:t>
            </a:r>
            <a:r>
              <a:rPr lang="hr-HR" dirty="0" smtClean="0">
                <a:solidFill>
                  <a:srgbClr val="FF0000"/>
                </a:solidFill>
              </a:rPr>
              <a:t>prijedlog: slanje oglasne knjige i informiranje o „sandučiću povjerenja”)</a:t>
            </a:r>
          </a:p>
          <a:p>
            <a:endParaRPr lang="hr-HR" dirty="0" smtClean="0"/>
          </a:p>
          <a:p>
            <a:r>
              <a:rPr lang="hr-HR" dirty="0" smtClean="0"/>
              <a:t>Učenici izjavljuju da </a:t>
            </a:r>
            <a:r>
              <a:rPr lang="hr-HR" b="1" u="sng" dirty="0" smtClean="0"/>
              <a:t>jako puno </a:t>
            </a:r>
            <a:r>
              <a:rPr lang="hr-HR" b="1" dirty="0" smtClean="0"/>
              <a:t>nasilja </a:t>
            </a:r>
            <a:r>
              <a:rPr lang="hr-HR" dirty="0" smtClean="0"/>
              <a:t>ima najviše u </a:t>
            </a:r>
            <a:r>
              <a:rPr lang="hr-HR" b="1" dirty="0"/>
              <a:t>7.razredu (62%) </a:t>
            </a:r>
            <a:r>
              <a:rPr lang="hr-HR" b="1" dirty="0" smtClean="0"/>
              <a:t>i 6.a r. (50%) - </a:t>
            </a:r>
            <a:r>
              <a:rPr lang="hr-HR" dirty="0" smtClean="0"/>
              <a:t>zatim slijede </a:t>
            </a:r>
            <a:r>
              <a:rPr lang="hr-HR" b="1" dirty="0" smtClean="0"/>
              <a:t>4.MŠ (33%), 5.r. (30%), 6.b. (13%)</a:t>
            </a:r>
          </a:p>
          <a:p>
            <a:r>
              <a:rPr lang="hr-HR" dirty="0" smtClean="0"/>
              <a:t>Učenici izjavljuju da </a:t>
            </a:r>
            <a:r>
              <a:rPr lang="hr-HR" b="1" u="sng" dirty="0" smtClean="0"/>
              <a:t>srednje puno </a:t>
            </a:r>
            <a:r>
              <a:rPr lang="hr-HR" b="1" dirty="0"/>
              <a:t>nasilja </a:t>
            </a:r>
            <a:r>
              <a:rPr lang="hr-HR" dirty="0" smtClean="0"/>
              <a:t>ima </a:t>
            </a:r>
            <a:r>
              <a:rPr lang="hr-HR" dirty="0"/>
              <a:t>najviše u </a:t>
            </a:r>
            <a:r>
              <a:rPr lang="hr-HR" b="1" dirty="0" smtClean="0"/>
              <a:t>6.b (56%) i 4.r. MŠ (50%) – </a:t>
            </a:r>
            <a:r>
              <a:rPr lang="hr-HR" dirty="0" smtClean="0"/>
              <a:t>zatim slijede </a:t>
            </a:r>
            <a:r>
              <a:rPr lang="hr-HR" b="1" dirty="0" smtClean="0"/>
              <a:t>6.a (28%), 7.r. (25%) i 5.r. (20%)</a:t>
            </a:r>
          </a:p>
          <a:p>
            <a:r>
              <a:rPr lang="hr-HR" dirty="0" smtClean="0"/>
              <a:t>Rezultati po razredima (</a:t>
            </a:r>
            <a:r>
              <a:rPr lang="hr-HR" b="1" dirty="0" smtClean="0"/>
              <a:t>jesi li počinio nasilje</a:t>
            </a:r>
            <a:r>
              <a:rPr lang="hr-HR" dirty="0" smtClean="0"/>
              <a:t>, </a:t>
            </a:r>
            <a:r>
              <a:rPr lang="hr-HR" b="1" dirty="0" smtClean="0"/>
              <a:t>bio žrtva nasilja </a:t>
            </a:r>
            <a:r>
              <a:rPr lang="hr-HR" dirty="0" smtClean="0"/>
              <a:t>i </a:t>
            </a:r>
            <a:r>
              <a:rPr lang="hr-HR" b="1" dirty="0" smtClean="0"/>
              <a:t>vidio nasilje prema drugima</a:t>
            </a:r>
            <a:r>
              <a:rPr lang="hr-HR" dirty="0" smtClean="0"/>
              <a:t>) navedeni su na prethodnim slajdovima</a:t>
            </a:r>
          </a:p>
          <a:p>
            <a:r>
              <a:rPr lang="hr-HR" dirty="0"/>
              <a:t>razlozi </a:t>
            </a:r>
            <a:r>
              <a:rPr lang="hr-HR" i="1" dirty="0"/>
              <a:t>njihovog nasilnog ponašanja prema drugima </a:t>
            </a:r>
            <a:r>
              <a:rPr lang="hr-HR" dirty="0"/>
              <a:t>navedeni su </a:t>
            </a:r>
            <a:r>
              <a:rPr lang="hr-HR" b="1" dirty="0"/>
              <a:t>na slajdu 8</a:t>
            </a:r>
          </a:p>
          <a:p>
            <a:r>
              <a:rPr lang="hr-HR" dirty="0">
                <a:solidFill>
                  <a:srgbClr val="FF0000"/>
                </a:solidFill>
              </a:rPr>
              <a:t>(prijedlog: na SR u sklopu dogovorenih radionica naglasak staviti na </a:t>
            </a:r>
            <a:r>
              <a:rPr lang="hr-HR" b="1" dirty="0">
                <a:solidFill>
                  <a:srgbClr val="FF0000"/>
                </a:solidFill>
              </a:rPr>
              <a:t>primjerene načine rješavanja problema</a:t>
            </a:r>
            <a:r>
              <a:rPr lang="hr-HR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 smtClean="0"/>
              <a:t>Učenici </a:t>
            </a:r>
            <a:r>
              <a:rPr lang="hr-HR" i="1" dirty="0" smtClean="0"/>
              <a:t>na verbalno nasilje prema njima </a:t>
            </a:r>
            <a:r>
              <a:rPr lang="hr-HR" dirty="0" smtClean="0"/>
              <a:t>najčešće reagiraju </a:t>
            </a:r>
            <a:r>
              <a:rPr lang="hr-HR" b="1" dirty="0" smtClean="0"/>
              <a:t>ignoriranjem i vraćanjem istom mjerom (dio njih reče odrasloj osobi ili ne reče nikome)</a:t>
            </a:r>
          </a:p>
          <a:p>
            <a:r>
              <a:rPr lang="hr-HR" dirty="0" smtClean="0"/>
              <a:t>Učenici, </a:t>
            </a:r>
            <a:r>
              <a:rPr lang="hr-HR" i="1" dirty="0" smtClean="0"/>
              <a:t>ako vide nasilje prema drugima</a:t>
            </a:r>
            <a:r>
              <a:rPr lang="hr-HR" dirty="0" smtClean="0"/>
              <a:t>, najčešće reagiraju </a:t>
            </a:r>
            <a:r>
              <a:rPr lang="hr-HR" b="1" dirty="0" smtClean="0"/>
              <a:t>ignoriranjem, počnu braniti žrtvu i „ne žele se miješati, biti tužibabe, ne tiče ih se” i slično</a:t>
            </a:r>
          </a:p>
          <a:p>
            <a:r>
              <a:rPr lang="hr-HR" dirty="0">
                <a:solidFill>
                  <a:srgbClr val="FF0000"/>
                </a:solidFill>
              </a:rPr>
              <a:t>(prijedlog: na SR u sklopu dogovorenih radionica naglasak staviti na </a:t>
            </a:r>
            <a:r>
              <a:rPr lang="hr-HR" b="1" dirty="0">
                <a:solidFill>
                  <a:srgbClr val="FF0000"/>
                </a:solidFill>
              </a:rPr>
              <a:t>primjerene načine reagiranja na </a:t>
            </a:r>
            <a:r>
              <a:rPr lang="hr-HR" b="1" dirty="0" smtClean="0">
                <a:solidFill>
                  <a:srgbClr val="FF0000"/>
                </a:solidFill>
              </a:rPr>
              <a:t>nasilje</a:t>
            </a:r>
            <a:r>
              <a:rPr lang="hr-HR" dirty="0" smtClean="0">
                <a:solidFill>
                  <a:srgbClr val="FF0000"/>
                </a:solidFill>
              </a:rPr>
              <a:t>, </a:t>
            </a:r>
            <a:r>
              <a:rPr lang="hr-HR" sz="3300" dirty="0">
                <a:solidFill>
                  <a:srgbClr val="FF0000"/>
                </a:solidFill>
              </a:rPr>
              <a:t>ne biti "promatrač" jer na taj način snose dio odgovornosti za eventualno produbljivanje nasilja i posljedice istoga. Važno im je ukazati na činjenicu da se isto može dogoditi i njima te da moraju jedni drugima pomagati)</a:t>
            </a:r>
          </a:p>
          <a:p>
            <a:endParaRPr lang="hr-HR" dirty="0" smtClean="0">
              <a:solidFill>
                <a:srgbClr val="FF0000"/>
              </a:solidFill>
            </a:endParaRPr>
          </a:p>
          <a:p>
            <a:endParaRPr lang="hr-HR" b="1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6336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015" y="571521"/>
            <a:ext cx="9997440" cy="1143000"/>
          </a:xfrm>
        </p:spPr>
        <p:txBody>
          <a:bodyPr>
            <a:normAutofit fontScale="90000"/>
          </a:bodyPr>
          <a:lstStyle/>
          <a:p>
            <a:r>
              <a:rPr lang="hr-HR" sz="3100" b="1" dirty="0" smtClean="0"/>
              <a:t>1.  IMA LI U TVOJEM RAZREDU VERBALNOG NASILJA (vrijeđanja i nazivanja pogrdnim imenima, ogovaranja, prijetnji, širenja glasina o nekoj osobi…)</a:t>
            </a:r>
            <a:r>
              <a:rPr lang="hr-HR" sz="2700" dirty="0" smtClean="0"/>
              <a:t/>
            </a:r>
            <a:br>
              <a:rPr lang="hr-HR" sz="2700" dirty="0" smtClean="0"/>
            </a:br>
            <a:endParaRPr lang="hr-HR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735409"/>
              </p:ext>
            </p:extLst>
          </p:nvPr>
        </p:nvGraphicFramePr>
        <p:xfrm>
          <a:off x="300038" y="2293972"/>
          <a:ext cx="3429000" cy="3506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023306"/>
              </p:ext>
            </p:extLst>
          </p:nvPr>
        </p:nvGraphicFramePr>
        <p:xfrm>
          <a:off x="3812245" y="2293971"/>
          <a:ext cx="3400425" cy="350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520493"/>
              </p:ext>
            </p:extLst>
          </p:nvPr>
        </p:nvGraphicFramePr>
        <p:xfrm>
          <a:off x="7295878" y="2293971"/>
          <a:ext cx="4719909" cy="350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2442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Usporedba odgovora 4., 6. i 8. po razredima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1" t="32001" r="7705" b="26442"/>
          <a:stretch/>
        </p:blipFill>
        <p:spPr bwMode="auto">
          <a:xfrm>
            <a:off x="1900052" y="4257304"/>
            <a:ext cx="1993867" cy="260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4" t="34355" r="8571" b="24641"/>
          <a:stretch/>
        </p:blipFill>
        <p:spPr bwMode="auto">
          <a:xfrm>
            <a:off x="9904020" y="4257304"/>
            <a:ext cx="1615045" cy="26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0" t="38648" r="9697" b="28659"/>
          <a:stretch/>
        </p:blipFill>
        <p:spPr bwMode="auto">
          <a:xfrm>
            <a:off x="5913911" y="4242364"/>
            <a:ext cx="1864426" cy="260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kstniOkvir 10"/>
          <p:cNvSpPr txBox="1"/>
          <p:nvPr/>
        </p:nvSpPr>
        <p:spPr>
          <a:xfrm>
            <a:off x="0" y="4257304"/>
            <a:ext cx="1900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4. Jesi li u zadnjih mjesec dana… ? </a:t>
            </a:r>
            <a:endParaRPr lang="hr-HR" b="1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4108861" y="4242364"/>
            <a:ext cx="1805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6. Je li</a:t>
            </a:r>
            <a:r>
              <a:rPr lang="hr-HR" b="1" dirty="0"/>
              <a:t> </a:t>
            </a:r>
            <a:r>
              <a:rPr lang="hr-HR" b="1" dirty="0" smtClean="0"/>
              <a:t>u zadnjih mjesec dana netko iz razreda…? </a:t>
            </a:r>
            <a:endParaRPr lang="hr-HR" b="1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8098970" y="4242364"/>
            <a:ext cx="1805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8. U razredu sam, u zadnjih mjesec dana, vidio da jedan učenik… </a:t>
            </a:r>
            <a:endParaRPr lang="hr-HR" b="1" dirty="0"/>
          </a:p>
        </p:txBody>
      </p:sp>
      <p:graphicFrame>
        <p:nvGraphicFramePr>
          <p:cNvPr id="1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859852"/>
              </p:ext>
            </p:extLst>
          </p:nvPr>
        </p:nvGraphicFramePr>
        <p:xfrm>
          <a:off x="263853" y="1241523"/>
          <a:ext cx="3737388" cy="3015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502745"/>
              </p:ext>
            </p:extLst>
          </p:nvPr>
        </p:nvGraphicFramePr>
        <p:xfrm>
          <a:off x="4227614" y="1218561"/>
          <a:ext cx="3669476" cy="3023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215223"/>
              </p:ext>
            </p:extLst>
          </p:nvPr>
        </p:nvGraphicFramePr>
        <p:xfrm>
          <a:off x="8007928" y="1202457"/>
          <a:ext cx="3962399" cy="3054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187746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Usporedba odgovora 4., 6. i 8. po razredima</a:t>
            </a:r>
            <a:endParaRPr lang="hr-HR" dirty="0"/>
          </a:p>
        </p:txBody>
      </p:sp>
      <p:graphicFrame>
        <p:nvGraphicFramePr>
          <p:cNvPr id="6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716148"/>
              </p:ext>
            </p:extLst>
          </p:nvPr>
        </p:nvGraphicFramePr>
        <p:xfrm>
          <a:off x="154379" y="1230333"/>
          <a:ext cx="3704359" cy="3001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756226"/>
              </p:ext>
            </p:extLst>
          </p:nvPr>
        </p:nvGraphicFramePr>
        <p:xfrm>
          <a:off x="4109487" y="1262306"/>
          <a:ext cx="3597599" cy="2980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66054"/>
              </p:ext>
            </p:extLst>
          </p:nvPr>
        </p:nvGraphicFramePr>
        <p:xfrm>
          <a:off x="8110847" y="1235034"/>
          <a:ext cx="3455720" cy="3004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1" t="32001" r="7705" b="26442"/>
          <a:stretch/>
        </p:blipFill>
        <p:spPr bwMode="auto">
          <a:xfrm>
            <a:off x="1900052" y="4257304"/>
            <a:ext cx="1993867" cy="260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4" t="34355" r="8571" b="24641"/>
          <a:stretch/>
        </p:blipFill>
        <p:spPr bwMode="auto">
          <a:xfrm>
            <a:off x="9904020" y="4257304"/>
            <a:ext cx="1615045" cy="26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0" t="38648" r="9697" b="28659"/>
          <a:stretch/>
        </p:blipFill>
        <p:spPr bwMode="auto">
          <a:xfrm>
            <a:off x="5913911" y="4242364"/>
            <a:ext cx="1864426" cy="260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kstniOkvir 10"/>
          <p:cNvSpPr txBox="1"/>
          <p:nvPr/>
        </p:nvSpPr>
        <p:spPr>
          <a:xfrm>
            <a:off x="0" y="4257304"/>
            <a:ext cx="1900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4. Jesi li u zadnjih mjesec dana… ? </a:t>
            </a:r>
            <a:endParaRPr lang="hr-HR" b="1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4108861" y="4242364"/>
            <a:ext cx="1805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6. Je li</a:t>
            </a:r>
            <a:r>
              <a:rPr lang="hr-HR" b="1" dirty="0"/>
              <a:t> </a:t>
            </a:r>
            <a:r>
              <a:rPr lang="hr-HR" b="1" dirty="0" smtClean="0"/>
              <a:t>u zadnjih mjesec dana netko iz razreda…? </a:t>
            </a:r>
            <a:endParaRPr lang="hr-HR" b="1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8098970" y="4242364"/>
            <a:ext cx="1805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8. U razredu sam, u zadnjih mjesec dana, vidio da jedan učenik… 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299015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Usporedba odgovora 4., 6. i 8. po razredima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1" t="32001" r="7705" b="26442"/>
          <a:stretch/>
        </p:blipFill>
        <p:spPr bwMode="auto">
          <a:xfrm>
            <a:off x="1900052" y="4257304"/>
            <a:ext cx="1993867" cy="260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4" t="34355" r="8571" b="24641"/>
          <a:stretch/>
        </p:blipFill>
        <p:spPr bwMode="auto">
          <a:xfrm>
            <a:off x="9904020" y="4257304"/>
            <a:ext cx="1615045" cy="26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0" t="38648" r="9697" b="28659"/>
          <a:stretch/>
        </p:blipFill>
        <p:spPr bwMode="auto">
          <a:xfrm>
            <a:off x="5913911" y="4242364"/>
            <a:ext cx="1864426" cy="260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kstniOkvir 10"/>
          <p:cNvSpPr txBox="1"/>
          <p:nvPr/>
        </p:nvSpPr>
        <p:spPr>
          <a:xfrm>
            <a:off x="0" y="4257304"/>
            <a:ext cx="1900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4. Jesi li u zadnjih mjesec dana… ? </a:t>
            </a:r>
            <a:endParaRPr lang="hr-HR" b="1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4108861" y="4242364"/>
            <a:ext cx="1805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6. Je li</a:t>
            </a:r>
            <a:r>
              <a:rPr lang="hr-HR" b="1" dirty="0"/>
              <a:t> </a:t>
            </a:r>
            <a:r>
              <a:rPr lang="hr-HR" b="1" dirty="0" smtClean="0"/>
              <a:t>u zadnjih mjesec dana netko iz razreda…? </a:t>
            </a:r>
            <a:endParaRPr lang="hr-HR" b="1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8098970" y="4242364"/>
            <a:ext cx="1805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8. U razredu sam, u zadnjih mjesec dana, vidio da jedan učenik… </a:t>
            </a:r>
            <a:endParaRPr lang="hr-HR" b="1" dirty="0"/>
          </a:p>
        </p:txBody>
      </p:sp>
      <p:graphicFrame>
        <p:nvGraphicFramePr>
          <p:cNvPr id="13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636021"/>
              </p:ext>
            </p:extLst>
          </p:nvPr>
        </p:nvGraphicFramePr>
        <p:xfrm>
          <a:off x="380010" y="1163782"/>
          <a:ext cx="3513909" cy="307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843190"/>
              </p:ext>
            </p:extLst>
          </p:nvPr>
        </p:nvGraphicFramePr>
        <p:xfrm>
          <a:off x="4275117" y="1147742"/>
          <a:ext cx="3503220" cy="3109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057483"/>
              </p:ext>
            </p:extLst>
          </p:nvPr>
        </p:nvGraphicFramePr>
        <p:xfrm>
          <a:off x="8175849" y="1214861"/>
          <a:ext cx="3343216" cy="3027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51537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Usporedba odgovora 4., 6. i 8. po razredima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1" t="32001" r="7705" b="26442"/>
          <a:stretch/>
        </p:blipFill>
        <p:spPr bwMode="auto">
          <a:xfrm>
            <a:off x="1900052" y="4257304"/>
            <a:ext cx="1993867" cy="260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4" t="34355" r="8571" b="24641"/>
          <a:stretch/>
        </p:blipFill>
        <p:spPr bwMode="auto">
          <a:xfrm>
            <a:off x="9904020" y="4257304"/>
            <a:ext cx="1615045" cy="26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0" t="38648" r="9697" b="28659"/>
          <a:stretch/>
        </p:blipFill>
        <p:spPr bwMode="auto">
          <a:xfrm>
            <a:off x="5913911" y="4242364"/>
            <a:ext cx="1864426" cy="260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kstniOkvir 10"/>
          <p:cNvSpPr txBox="1"/>
          <p:nvPr/>
        </p:nvSpPr>
        <p:spPr>
          <a:xfrm>
            <a:off x="0" y="4257304"/>
            <a:ext cx="1900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4. Jesi li u zadnjih mjesec dana… ? </a:t>
            </a:r>
            <a:endParaRPr lang="hr-HR" b="1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4108861" y="4242364"/>
            <a:ext cx="1805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6. Je li</a:t>
            </a:r>
            <a:r>
              <a:rPr lang="hr-HR" b="1" dirty="0"/>
              <a:t> </a:t>
            </a:r>
            <a:r>
              <a:rPr lang="hr-HR" b="1" dirty="0" smtClean="0"/>
              <a:t>u zadnjih mjesec dana netko iz razreda…? </a:t>
            </a:r>
            <a:endParaRPr lang="hr-HR" b="1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8098970" y="4242364"/>
            <a:ext cx="1805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8. U razredu sam, u zadnjih mjesec dana, vidio da jedan učenik… </a:t>
            </a:r>
            <a:endParaRPr lang="hr-HR" b="1" dirty="0"/>
          </a:p>
        </p:txBody>
      </p:sp>
      <p:graphicFrame>
        <p:nvGraphicFramePr>
          <p:cNvPr id="12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72796"/>
              </p:ext>
            </p:extLst>
          </p:nvPr>
        </p:nvGraphicFramePr>
        <p:xfrm>
          <a:off x="415636" y="1187532"/>
          <a:ext cx="3426032" cy="305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406634"/>
              </p:ext>
            </p:extLst>
          </p:nvPr>
        </p:nvGraphicFramePr>
        <p:xfrm>
          <a:off x="4134931" y="1175657"/>
          <a:ext cx="3643406" cy="296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6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354514"/>
              </p:ext>
            </p:extLst>
          </p:nvPr>
        </p:nvGraphicFramePr>
        <p:xfrm>
          <a:off x="8098969" y="1163782"/>
          <a:ext cx="3420095" cy="2978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196096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Usporedba odgovora 4., 6. i 8. po razredima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1" t="32001" r="7705" b="26442"/>
          <a:stretch/>
        </p:blipFill>
        <p:spPr bwMode="auto">
          <a:xfrm>
            <a:off x="1900052" y="4257304"/>
            <a:ext cx="1993867" cy="260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4" t="34355" r="8571" b="24641"/>
          <a:stretch/>
        </p:blipFill>
        <p:spPr bwMode="auto">
          <a:xfrm>
            <a:off x="9904020" y="4257304"/>
            <a:ext cx="1615045" cy="26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0" t="38648" r="9697" b="28659"/>
          <a:stretch/>
        </p:blipFill>
        <p:spPr bwMode="auto">
          <a:xfrm>
            <a:off x="5913911" y="4242364"/>
            <a:ext cx="1864426" cy="260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kstniOkvir 10"/>
          <p:cNvSpPr txBox="1"/>
          <p:nvPr/>
        </p:nvSpPr>
        <p:spPr>
          <a:xfrm>
            <a:off x="0" y="4257304"/>
            <a:ext cx="1900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4. Jesi li u zadnjih mjesec dana… ? </a:t>
            </a:r>
            <a:endParaRPr lang="hr-HR" b="1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4108861" y="4242364"/>
            <a:ext cx="1805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6. Je li</a:t>
            </a:r>
            <a:r>
              <a:rPr lang="hr-HR" b="1" dirty="0"/>
              <a:t> </a:t>
            </a:r>
            <a:r>
              <a:rPr lang="hr-HR" b="1" dirty="0" smtClean="0"/>
              <a:t>u zadnjih mjesec dana netko iz razreda…? </a:t>
            </a:r>
            <a:endParaRPr lang="hr-HR" b="1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8098970" y="4242364"/>
            <a:ext cx="1805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8. U razredu sam, u zadnjih mjesec dana, vidio da jedan učenik… </a:t>
            </a:r>
            <a:endParaRPr lang="hr-HR" b="1" dirty="0"/>
          </a:p>
        </p:txBody>
      </p:sp>
      <p:graphicFrame>
        <p:nvGraphicFramePr>
          <p:cNvPr id="13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926712"/>
              </p:ext>
            </p:extLst>
          </p:nvPr>
        </p:nvGraphicFramePr>
        <p:xfrm>
          <a:off x="273132" y="1296947"/>
          <a:ext cx="3530930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712654"/>
              </p:ext>
            </p:extLst>
          </p:nvPr>
        </p:nvGraphicFramePr>
        <p:xfrm>
          <a:off x="4462021" y="1340428"/>
          <a:ext cx="3316316" cy="2810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3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1598843"/>
              </p:ext>
            </p:extLst>
          </p:nvPr>
        </p:nvGraphicFramePr>
        <p:xfrm>
          <a:off x="8098969" y="1306286"/>
          <a:ext cx="3420095" cy="2936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516312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Usporedba odgovora 4., 6. i 8. po razredima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1" t="32001" r="7705" b="26442"/>
          <a:stretch/>
        </p:blipFill>
        <p:spPr bwMode="auto">
          <a:xfrm>
            <a:off x="1900052" y="4257304"/>
            <a:ext cx="1993867" cy="260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4" t="34355" r="8571" b="24641"/>
          <a:stretch/>
        </p:blipFill>
        <p:spPr bwMode="auto">
          <a:xfrm>
            <a:off x="9904020" y="4257304"/>
            <a:ext cx="1615045" cy="26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0" t="38648" r="9697" b="28659"/>
          <a:stretch/>
        </p:blipFill>
        <p:spPr bwMode="auto">
          <a:xfrm>
            <a:off x="5913911" y="4242364"/>
            <a:ext cx="1864426" cy="260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kstniOkvir 10"/>
          <p:cNvSpPr txBox="1"/>
          <p:nvPr/>
        </p:nvSpPr>
        <p:spPr>
          <a:xfrm>
            <a:off x="0" y="4257304"/>
            <a:ext cx="1900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4. Jesi li u zadnjih mjesec dana… ? </a:t>
            </a:r>
            <a:endParaRPr lang="hr-HR" b="1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4108861" y="4242364"/>
            <a:ext cx="1805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6. Je li</a:t>
            </a:r>
            <a:r>
              <a:rPr lang="hr-HR" b="1" dirty="0"/>
              <a:t> </a:t>
            </a:r>
            <a:r>
              <a:rPr lang="hr-HR" b="1" dirty="0" smtClean="0"/>
              <a:t>u zadnjih mjesec dana netko iz razreda…? </a:t>
            </a:r>
            <a:endParaRPr lang="hr-HR" b="1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8098970" y="4242364"/>
            <a:ext cx="1805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8. U razredu sam, u zadnjih mjesec dana, vidio da jedan učenik… </a:t>
            </a:r>
            <a:endParaRPr lang="hr-HR" b="1" dirty="0"/>
          </a:p>
        </p:txBody>
      </p:sp>
      <p:graphicFrame>
        <p:nvGraphicFramePr>
          <p:cNvPr id="13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903556"/>
              </p:ext>
            </p:extLst>
          </p:nvPr>
        </p:nvGraphicFramePr>
        <p:xfrm>
          <a:off x="822367" y="1259103"/>
          <a:ext cx="2891642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558703"/>
              </p:ext>
            </p:extLst>
          </p:nvPr>
        </p:nvGraphicFramePr>
        <p:xfrm>
          <a:off x="4108860" y="1265465"/>
          <a:ext cx="3491347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351783"/>
              </p:ext>
            </p:extLst>
          </p:nvPr>
        </p:nvGraphicFramePr>
        <p:xfrm>
          <a:off x="7898390" y="1223158"/>
          <a:ext cx="3620675" cy="2863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786956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Usporedba odgovora 4., 6. i 8. po razredima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1" t="32001" r="7705" b="26442"/>
          <a:stretch/>
        </p:blipFill>
        <p:spPr bwMode="auto">
          <a:xfrm>
            <a:off x="1900052" y="4257304"/>
            <a:ext cx="1993867" cy="260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4" t="34355" r="8571" b="24641"/>
          <a:stretch/>
        </p:blipFill>
        <p:spPr bwMode="auto">
          <a:xfrm>
            <a:off x="9904020" y="4257304"/>
            <a:ext cx="1615045" cy="26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0" t="38648" r="9697" b="28659"/>
          <a:stretch/>
        </p:blipFill>
        <p:spPr bwMode="auto">
          <a:xfrm>
            <a:off x="5913911" y="4242364"/>
            <a:ext cx="1864426" cy="260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kstniOkvir 10"/>
          <p:cNvSpPr txBox="1"/>
          <p:nvPr/>
        </p:nvSpPr>
        <p:spPr>
          <a:xfrm>
            <a:off x="0" y="4257304"/>
            <a:ext cx="1900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4. Jesi li u zadnjih mjesec dana… ? </a:t>
            </a:r>
            <a:endParaRPr lang="hr-HR" b="1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4108861" y="4242364"/>
            <a:ext cx="1805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6. Je li</a:t>
            </a:r>
            <a:r>
              <a:rPr lang="hr-HR" b="1" dirty="0"/>
              <a:t> </a:t>
            </a:r>
            <a:r>
              <a:rPr lang="hr-HR" b="1" dirty="0" smtClean="0"/>
              <a:t>u zadnjih mjesec dana netko iz razreda…? </a:t>
            </a:r>
            <a:endParaRPr lang="hr-HR" b="1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8098970" y="4242364"/>
            <a:ext cx="1805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8. U razredu sam, u zadnjih mjesec dana, vidio da jedan učenik… </a:t>
            </a:r>
            <a:endParaRPr lang="hr-HR" b="1" dirty="0"/>
          </a:p>
        </p:txBody>
      </p:sp>
      <p:graphicFrame>
        <p:nvGraphicFramePr>
          <p:cNvPr id="13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870739"/>
              </p:ext>
            </p:extLst>
          </p:nvPr>
        </p:nvGraphicFramePr>
        <p:xfrm>
          <a:off x="201882" y="1282854"/>
          <a:ext cx="3602182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700657"/>
              </p:ext>
            </p:extLst>
          </p:nvPr>
        </p:nvGraphicFramePr>
        <p:xfrm>
          <a:off x="4108861" y="1326326"/>
          <a:ext cx="3316316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628724"/>
              </p:ext>
            </p:extLst>
          </p:nvPr>
        </p:nvGraphicFramePr>
        <p:xfrm>
          <a:off x="8098970" y="1306286"/>
          <a:ext cx="3420095" cy="2852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037206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Usporedba odgovora 4., 6. i 8. po razredima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1" t="32001" r="7705" b="26442"/>
          <a:stretch/>
        </p:blipFill>
        <p:spPr bwMode="auto">
          <a:xfrm>
            <a:off x="1900052" y="4257304"/>
            <a:ext cx="1993867" cy="260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4" t="34355" r="8571" b="24641"/>
          <a:stretch/>
        </p:blipFill>
        <p:spPr bwMode="auto">
          <a:xfrm>
            <a:off x="9904020" y="4257304"/>
            <a:ext cx="1615045" cy="26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0" t="38648" r="9697" b="28659"/>
          <a:stretch/>
        </p:blipFill>
        <p:spPr bwMode="auto">
          <a:xfrm>
            <a:off x="5913911" y="4242364"/>
            <a:ext cx="1864426" cy="260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kstniOkvir 10"/>
          <p:cNvSpPr txBox="1"/>
          <p:nvPr/>
        </p:nvSpPr>
        <p:spPr>
          <a:xfrm>
            <a:off x="0" y="4257304"/>
            <a:ext cx="1900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4. Jesi li u zadnjih mjesec dana… ? </a:t>
            </a:r>
            <a:endParaRPr lang="hr-HR" b="1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4108861" y="4242364"/>
            <a:ext cx="1805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6. Je li</a:t>
            </a:r>
            <a:r>
              <a:rPr lang="hr-HR" b="1" dirty="0"/>
              <a:t> </a:t>
            </a:r>
            <a:r>
              <a:rPr lang="hr-HR" b="1" dirty="0" smtClean="0"/>
              <a:t>u zadnjih mjesec dana netko iz razreda…? </a:t>
            </a:r>
            <a:endParaRPr lang="hr-HR" b="1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8098970" y="4242364"/>
            <a:ext cx="1805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8. U razredu sam, u zadnjih mjesec dana, vidio da jedan učenik… </a:t>
            </a:r>
            <a:endParaRPr lang="hr-HR" b="1" dirty="0"/>
          </a:p>
        </p:txBody>
      </p:sp>
      <p:graphicFrame>
        <p:nvGraphicFramePr>
          <p:cNvPr id="13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087432"/>
              </p:ext>
            </p:extLst>
          </p:nvPr>
        </p:nvGraphicFramePr>
        <p:xfrm>
          <a:off x="404751" y="1081197"/>
          <a:ext cx="3489168" cy="316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259539"/>
              </p:ext>
            </p:extLst>
          </p:nvPr>
        </p:nvGraphicFramePr>
        <p:xfrm>
          <a:off x="4108862" y="1080656"/>
          <a:ext cx="3669476" cy="2992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86208"/>
              </p:ext>
            </p:extLst>
          </p:nvPr>
        </p:nvGraphicFramePr>
        <p:xfrm>
          <a:off x="8098970" y="1104404"/>
          <a:ext cx="3586349" cy="302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024497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6" y="166254"/>
            <a:ext cx="10885715" cy="1251383"/>
          </a:xfrm>
        </p:spPr>
        <p:txBody>
          <a:bodyPr>
            <a:noAutofit/>
          </a:bodyPr>
          <a:lstStyle/>
          <a:p>
            <a:r>
              <a:rPr lang="hr-HR" sz="2400" b="1" dirty="0" smtClean="0"/>
              <a:t>1.  IMA LI U TVOJEM RAZREDU VERBALNOG NASILJA (vrijeđanja i nazivanja pogrdnim imenima, ogovaranja, prijetnji, širenja glasina o nekoj osobi…)</a:t>
            </a:r>
            <a:r>
              <a:rPr lang="hr-HR" sz="2000" dirty="0" smtClean="0"/>
              <a:t/>
            </a:r>
            <a:br>
              <a:rPr lang="hr-HR" sz="2000" dirty="0" smtClean="0"/>
            </a:br>
            <a:endParaRPr lang="hr-HR" sz="3600" dirty="0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246117"/>
              </p:ext>
            </p:extLst>
          </p:nvPr>
        </p:nvGraphicFramePr>
        <p:xfrm>
          <a:off x="2118869" y="1027906"/>
          <a:ext cx="3265855" cy="2472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915561"/>
              </p:ext>
            </p:extLst>
          </p:nvPr>
        </p:nvGraphicFramePr>
        <p:xfrm>
          <a:off x="5686425" y="1027906"/>
          <a:ext cx="3265855" cy="2472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352479"/>
              </p:ext>
            </p:extLst>
          </p:nvPr>
        </p:nvGraphicFramePr>
        <p:xfrm>
          <a:off x="222617" y="3809315"/>
          <a:ext cx="3592146" cy="2862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113760"/>
              </p:ext>
            </p:extLst>
          </p:nvPr>
        </p:nvGraphicFramePr>
        <p:xfrm>
          <a:off x="4231423" y="3809315"/>
          <a:ext cx="3426677" cy="2862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380125"/>
              </p:ext>
            </p:extLst>
          </p:nvPr>
        </p:nvGraphicFramePr>
        <p:xfrm>
          <a:off x="8074760" y="3809315"/>
          <a:ext cx="3812440" cy="2862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2185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2. IMA LI TVOJA ŠKOLA „SANDUČIĆ POVJERENJA“?</a:t>
            </a:r>
            <a:r>
              <a:rPr lang="hr-HR" sz="4000" dirty="0" smtClean="0"/>
              <a:t/>
            </a:r>
            <a:br>
              <a:rPr lang="hr-HR" sz="4000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2127391"/>
              </p:ext>
            </p:extLst>
          </p:nvPr>
        </p:nvGraphicFramePr>
        <p:xfrm>
          <a:off x="1" y="1080294"/>
          <a:ext cx="2278702" cy="2143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9073536"/>
              </p:ext>
            </p:extLst>
          </p:nvPr>
        </p:nvGraphicFramePr>
        <p:xfrm>
          <a:off x="2361918" y="1080294"/>
          <a:ext cx="2196335" cy="2143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057546"/>
              </p:ext>
            </p:extLst>
          </p:nvPr>
        </p:nvGraphicFramePr>
        <p:xfrm>
          <a:off x="4735286" y="1080294"/>
          <a:ext cx="2249915" cy="2143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492189"/>
              </p:ext>
            </p:extLst>
          </p:nvPr>
        </p:nvGraphicFramePr>
        <p:xfrm>
          <a:off x="7093581" y="1080294"/>
          <a:ext cx="2426948" cy="2143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679515"/>
              </p:ext>
            </p:extLst>
          </p:nvPr>
        </p:nvGraphicFramePr>
        <p:xfrm>
          <a:off x="9628909" y="1080294"/>
          <a:ext cx="2373368" cy="2143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052798"/>
              </p:ext>
            </p:extLst>
          </p:nvPr>
        </p:nvGraphicFramePr>
        <p:xfrm>
          <a:off x="189724" y="4045527"/>
          <a:ext cx="3163076" cy="251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6663116"/>
              </p:ext>
            </p:extLst>
          </p:nvPr>
        </p:nvGraphicFramePr>
        <p:xfrm>
          <a:off x="3701356" y="4045527"/>
          <a:ext cx="2691458" cy="251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642791"/>
              </p:ext>
            </p:extLst>
          </p:nvPr>
        </p:nvGraphicFramePr>
        <p:xfrm>
          <a:off x="6741370" y="4001294"/>
          <a:ext cx="4272994" cy="2561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2424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3. ZNAŠ LI ŠTO JE „SANDUČIĆ POVJERENJA“?</a:t>
            </a:r>
            <a:r>
              <a:rPr lang="hr-HR" sz="4000" dirty="0" smtClean="0"/>
              <a:t/>
            </a:r>
            <a:br>
              <a:rPr lang="hr-HR" sz="4000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953960"/>
              </p:ext>
            </p:extLst>
          </p:nvPr>
        </p:nvGraphicFramePr>
        <p:xfrm>
          <a:off x="2445333" y="1194086"/>
          <a:ext cx="2101065" cy="217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422658"/>
              </p:ext>
            </p:extLst>
          </p:nvPr>
        </p:nvGraphicFramePr>
        <p:xfrm>
          <a:off x="143252" y="1194086"/>
          <a:ext cx="2193966" cy="217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607559"/>
              </p:ext>
            </p:extLst>
          </p:nvPr>
        </p:nvGraphicFramePr>
        <p:xfrm>
          <a:off x="4654513" y="1194086"/>
          <a:ext cx="2130318" cy="217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5031761"/>
              </p:ext>
            </p:extLst>
          </p:nvPr>
        </p:nvGraphicFramePr>
        <p:xfrm>
          <a:off x="6892946" y="1194087"/>
          <a:ext cx="2356448" cy="217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697454"/>
              </p:ext>
            </p:extLst>
          </p:nvPr>
        </p:nvGraphicFramePr>
        <p:xfrm>
          <a:off x="9357509" y="1194087"/>
          <a:ext cx="2510146" cy="2172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787530"/>
              </p:ext>
            </p:extLst>
          </p:nvPr>
        </p:nvGraphicFramePr>
        <p:xfrm>
          <a:off x="780308" y="3930794"/>
          <a:ext cx="2960419" cy="2640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274297"/>
              </p:ext>
            </p:extLst>
          </p:nvPr>
        </p:nvGraphicFramePr>
        <p:xfrm>
          <a:off x="3857716" y="3930794"/>
          <a:ext cx="2801432" cy="2640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0525128"/>
              </p:ext>
            </p:extLst>
          </p:nvPr>
        </p:nvGraphicFramePr>
        <p:xfrm>
          <a:off x="6815510" y="3934691"/>
          <a:ext cx="3506126" cy="2636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76505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164" y="118753"/>
            <a:ext cx="10498420" cy="1298885"/>
          </a:xfrm>
        </p:spPr>
        <p:txBody>
          <a:bodyPr>
            <a:noAutofit/>
          </a:bodyPr>
          <a:lstStyle/>
          <a:p>
            <a:r>
              <a:rPr lang="hr-HR" sz="3600" b="1" dirty="0" smtClean="0"/>
              <a:t>4. JESI LI TI U ZADNJIH MJESEC DANA… (zaokruži)</a:t>
            </a:r>
            <a:r>
              <a:rPr lang="hr-HR" sz="3200" dirty="0" smtClean="0"/>
              <a:t/>
            </a:r>
            <a:br>
              <a:rPr lang="hr-HR" sz="3200" dirty="0" smtClean="0"/>
            </a:b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471357"/>
              </p:ext>
            </p:extLst>
          </p:nvPr>
        </p:nvGraphicFramePr>
        <p:xfrm>
          <a:off x="225631" y="1016577"/>
          <a:ext cx="3704359" cy="3001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596850"/>
              </p:ext>
            </p:extLst>
          </p:nvPr>
        </p:nvGraphicFramePr>
        <p:xfrm>
          <a:off x="192601" y="3842219"/>
          <a:ext cx="3737388" cy="3015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118976"/>
              </p:ext>
            </p:extLst>
          </p:nvPr>
        </p:nvGraphicFramePr>
        <p:xfrm>
          <a:off x="4209306" y="1274618"/>
          <a:ext cx="7790093" cy="509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2281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4" y="154379"/>
            <a:ext cx="10474670" cy="1104405"/>
          </a:xfrm>
        </p:spPr>
        <p:txBody>
          <a:bodyPr>
            <a:noAutofit/>
          </a:bodyPr>
          <a:lstStyle/>
          <a:p>
            <a:r>
              <a:rPr lang="hr-HR" sz="3600" b="1" dirty="0" smtClean="0"/>
              <a:t>4. JESI LI TI U ZADNJIH MJESEC DANA… (zaokruži)</a:t>
            </a:r>
            <a:r>
              <a:rPr lang="hr-HR" sz="3200" dirty="0" smtClean="0"/>
              <a:t/>
            </a:r>
            <a:br>
              <a:rPr lang="hr-HR" sz="3200" dirty="0" smtClean="0"/>
            </a:b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395638"/>
              </p:ext>
            </p:extLst>
          </p:nvPr>
        </p:nvGraphicFramePr>
        <p:xfrm>
          <a:off x="335479" y="976313"/>
          <a:ext cx="2891642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2126777"/>
              </p:ext>
            </p:extLst>
          </p:nvPr>
        </p:nvGraphicFramePr>
        <p:xfrm>
          <a:off x="3416630" y="976313"/>
          <a:ext cx="2679370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4318526"/>
              </p:ext>
            </p:extLst>
          </p:nvPr>
        </p:nvGraphicFramePr>
        <p:xfrm>
          <a:off x="335479" y="3836049"/>
          <a:ext cx="2891642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206786"/>
              </p:ext>
            </p:extLst>
          </p:nvPr>
        </p:nvGraphicFramePr>
        <p:xfrm>
          <a:off x="3402283" y="3836049"/>
          <a:ext cx="2693717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378723"/>
              </p:ext>
            </p:extLst>
          </p:nvPr>
        </p:nvGraphicFramePr>
        <p:xfrm>
          <a:off x="6271162" y="1402086"/>
          <a:ext cx="5920838" cy="4638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376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808"/>
            <a:ext cx="11227130" cy="1325563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5. KOJI JE BIO RAZLOG ŠTO SI TO UČINIO?</a:t>
            </a:r>
            <a:endParaRPr lang="hr-HR" b="1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391886" y="1508166"/>
            <a:ext cx="11317184" cy="5118265"/>
          </a:xfrm>
        </p:spPr>
        <p:txBody>
          <a:bodyPr>
            <a:noAutofit/>
          </a:bodyPr>
          <a:lstStyle/>
          <a:p>
            <a:r>
              <a:rPr lang="vi-VN" sz="2400" dirty="0"/>
              <a:t>zato što je činio ružno mojim prijateljima; sve nas maltretira; zato što me te osobe uvijek iz svega uzbacuju i uvijek kada nešto kažem ispravljaju me i žele se svađati; je </a:t>
            </a:r>
            <a:r>
              <a:rPr lang="vi-VN" sz="2400" dirty="0" smtClean="0"/>
              <a:t>je </a:t>
            </a:r>
            <a:r>
              <a:rPr lang="vi-VN" sz="2400" dirty="0"/>
              <a:t>dirao moje stvari, a to ne smije; </a:t>
            </a:r>
            <a:r>
              <a:rPr lang="vi-VN" sz="2400" dirty="0" smtClean="0"/>
              <a:t>z</a:t>
            </a:r>
            <a:r>
              <a:rPr lang="hr-HR" sz="2400" dirty="0" smtClean="0"/>
              <a:t>a</a:t>
            </a:r>
            <a:r>
              <a:rPr lang="vi-VN" sz="2400" dirty="0" smtClean="0"/>
              <a:t>to </a:t>
            </a:r>
            <a:r>
              <a:rPr lang="vi-VN" sz="2400" dirty="0"/>
              <a:t>što mi se ne sviđa i ne družim se s tom </a:t>
            </a:r>
            <a:r>
              <a:rPr lang="vi-VN" sz="2400" dirty="0" smtClean="0"/>
              <a:t>osobom</a:t>
            </a:r>
            <a:r>
              <a:rPr lang="hr-HR" sz="2400" dirty="0" smtClean="0"/>
              <a:t> </a:t>
            </a:r>
            <a:r>
              <a:rPr lang="hr-HR" sz="2400" dirty="0" smtClean="0">
                <a:solidFill>
                  <a:srgbClr val="FF0000"/>
                </a:solidFill>
              </a:rPr>
              <a:t>(4.MŠ)</a:t>
            </a:r>
          </a:p>
          <a:p>
            <a:r>
              <a:rPr lang="vi-VN" sz="2400" dirty="0"/>
              <a:t>zato što me jako naljuti, ako se posvađamo onda to </a:t>
            </a:r>
            <a:r>
              <a:rPr lang="vi-VN" sz="2400" dirty="0" smtClean="0"/>
              <a:t>činim</a:t>
            </a:r>
            <a:r>
              <a:rPr lang="hr-HR" sz="2400" dirty="0" smtClean="0"/>
              <a:t> </a:t>
            </a:r>
            <a:r>
              <a:rPr lang="hr-HR" sz="2400" dirty="0" smtClean="0">
                <a:solidFill>
                  <a:srgbClr val="FF0000"/>
                </a:solidFill>
              </a:rPr>
              <a:t>(4. PŠ)</a:t>
            </a:r>
          </a:p>
          <a:p>
            <a:r>
              <a:rPr lang="fi-FI" sz="2400" dirty="0"/>
              <a:t>on mene ja njega; iz zezancije</a:t>
            </a:r>
            <a:r>
              <a:rPr lang="hr-HR" sz="2400" dirty="0"/>
              <a:t> </a:t>
            </a:r>
            <a:r>
              <a:rPr lang="hr-HR" sz="2400" dirty="0">
                <a:solidFill>
                  <a:srgbClr val="FF0000"/>
                </a:solidFill>
              </a:rPr>
              <a:t>(6.a)</a:t>
            </a:r>
          </a:p>
          <a:p>
            <a:r>
              <a:rPr lang="vi-VN" sz="2400" dirty="0"/>
              <a:t>vratila sam istom mjerom; zato jer to i meni rade i više nisam mogao izdržati; zato jer sma čula lažne informacije o sebi; jer mi je prijatelje vrijeđao; jer me taj učenik živcira; jer me stalno provociraju;  jer je to </a:t>
            </a:r>
            <a:r>
              <a:rPr lang="vi-VN" sz="2400" dirty="0" smtClean="0"/>
              <a:t>super</a:t>
            </a:r>
            <a:r>
              <a:rPr lang="hr-HR" sz="2400" dirty="0" smtClean="0"/>
              <a:t> </a:t>
            </a:r>
            <a:r>
              <a:rPr lang="hr-HR" sz="2400" dirty="0" smtClean="0">
                <a:solidFill>
                  <a:srgbClr val="FF0000"/>
                </a:solidFill>
              </a:rPr>
              <a:t>(6.b)</a:t>
            </a:r>
            <a:endParaRPr lang="hr-HR" sz="2400" dirty="0">
              <a:solidFill>
                <a:srgbClr val="FF0000"/>
              </a:solidFill>
            </a:endParaRPr>
          </a:p>
          <a:p>
            <a:r>
              <a:rPr lang="hr-HR" sz="2400" dirty="0" smtClean="0"/>
              <a:t>vratio </a:t>
            </a:r>
            <a:r>
              <a:rPr lang="hr-HR" sz="2400" dirty="0"/>
              <a:t>sam istom mjerom; užasno me živcira ta osoba; jer me stalno provociraju;  jer je prvi </a:t>
            </a:r>
            <a:r>
              <a:rPr lang="hr-HR" sz="2400" dirty="0" smtClean="0"/>
              <a:t>počeo </a:t>
            </a:r>
            <a:r>
              <a:rPr lang="hr-HR" sz="2400" dirty="0" smtClean="0">
                <a:solidFill>
                  <a:srgbClr val="FF0000"/>
                </a:solidFill>
              </a:rPr>
              <a:t>(7.)</a:t>
            </a:r>
          </a:p>
          <a:p>
            <a:r>
              <a:rPr lang="it-IT" sz="2400" dirty="0"/>
              <a:t>ne </a:t>
            </a:r>
            <a:r>
              <a:rPr lang="it-IT" sz="2400" dirty="0" err="1"/>
              <a:t>volim</a:t>
            </a:r>
            <a:r>
              <a:rPr lang="it-IT" sz="2400" dirty="0"/>
              <a:t> tu </a:t>
            </a:r>
            <a:r>
              <a:rPr lang="it-IT" sz="2400" dirty="0" err="1"/>
              <a:t>osobu</a:t>
            </a:r>
            <a:r>
              <a:rPr lang="it-IT" sz="2400" dirty="0"/>
              <a:t>; </a:t>
            </a:r>
            <a:r>
              <a:rPr lang="it-IT" sz="2400" dirty="0" err="1"/>
              <a:t>isprovocirala</a:t>
            </a:r>
            <a:r>
              <a:rPr lang="it-IT" sz="2400" dirty="0"/>
              <a:t> </a:t>
            </a:r>
            <a:r>
              <a:rPr lang="it-IT" sz="2400" dirty="0" smtClean="0"/>
              <a:t>me</a:t>
            </a:r>
            <a:r>
              <a:rPr lang="hr-HR" sz="2400" dirty="0" smtClean="0"/>
              <a:t> </a:t>
            </a:r>
            <a:r>
              <a:rPr lang="hr-HR" sz="2400" dirty="0" smtClean="0">
                <a:solidFill>
                  <a:srgbClr val="FF0000"/>
                </a:solidFill>
              </a:rPr>
              <a:t>(8.a)</a:t>
            </a:r>
          </a:p>
          <a:p>
            <a:r>
              <a:rPr lang="vi-VN" sz="2400" dirty="0"/>
              <a:t>raživcirao me; i on je mene </a:t>
            </a:r>
            <a:r>
              <a:rPr lang="vi-VN" sz="2400" dirty="0" smtClean="0"/>
              <a:t>vrijeđao</a:t>
            </a:r>
            <a:r>
              <a:rPr lang="hr-HR" sz="2400" dirty="0" smtClean="0"/>
              <a:t> </a:t>
            </a:r>
            <a:r>
              <a:rPr lang="hr-HR" sz="2400" dirty="0" smtClean="0">
                <a:solidFill>
                  <a:srgbClr val="FF0000"/>
                </a:solidFill>
              </a:rPr>
              <a:t>(8.b)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27374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6. JE LI U ZADNJIH MJESEC DANA NETKO IZ RAZREDA… (zaokruži)</a:t>
            </a:r>
            <a:r>
              <a:rPr lang="hr-HR" sz="4000" dirty="0" smtClean="0"/>
              <a:t/>
            </a:r>
            <a:br>
              <a:rPr lang="hr-HR" sz="4000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127547"/>
              </p:ext>
            </p:extLst>
          </p:nvPr>
        </p:nvGraphicFramePr>
        <p:xfrm>
          <a:off x="380340" y="1444192"/>
          <a:ext cx="3371967" cy="2629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600142"/>
              </p:ext>
            </p:extLst>
          </p:nvPr>
        </p:nvGraphicFramePr>
        <p:xfrm>
          <a:off x="3974968" y="1539628"/>
          <a:ext cx="7601493" cy="4817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6228442"/>
              </p:ext>
            </p:extLst>
          </p:nvPr>
        </p:nvGraphicFramePr>
        <p:xfrm>
          <a:off x="380340" y="4073886"/>
          <a:ext cx="3371967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302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284</TotalTime>
  <Words>2156</Words>
  <Application>Microsoft Office PowerPoint</Application>
  <PresentationFormat>Prilagođeno</PresentationFormat>
  <Paragraphs>297</Paragraphs>
  <Slides>27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28" baseType="lpstr">
      <vt:lpstr>Solsticij</vt:lpstr>
      <vt:lpstr>Anketni upitnik o raširenosti verbalnog nasilja među učenicima - rezultati (proveden u studenom 2017.  s učenicima od 4. do 8. razreda)</vt:lpstr>
      <vt:lpstr>1.  IMA LI U TVOJEM RAZREDU VERBALNOG NASILJA (vrijeđanja i nazivanja pogrdnim imenima, ogovaranja, prijetnji, širenja glasina o nekoj osobi…) </vt:lpstr>
      <vt:lpstr>1.  IMA LI U TVOJEM RAZREDU VERBALNOG NASILJA (vrijeđanja i nazivanja pogrdnim imenima, ogovaranja, prijetnji, širenja glasina o nekoj osobi…) </vt:lpstr>
      <vt:lpstr>2. IMA LI TVOJA ŠKOLA „SANDUČIĆ POVJERENJA“? </vt:lpstr>
      <vt:lpstr>3. ZNAŠ LI ŠTO JE „SANDUČIĆ POVJERENJA“? </vt:lpstr>
      <vt:lpstr>4. JESI LI TI U ZADNJIH MJESEC DANA… (zaokruži) </vt:lpstr>
      <vt:lpstr>4. JESI LI TI U ZADNJIH MJESEC DANA… (zaokruži) </vt:lpstr>
      <vt:lpstr>5. KOJI JE BIO RAZLOG ŠTO SI TO UČINIO?</vt:lpstr>
      <vt:lpstr>6. JE LI U ZADNJIH MJESEC DANA NETKO IZ RAZREDA… (zaokruži) </vt:lpstr>
      <vt:lpstr>6. JE LI U ZADNJIH MJESEC DANA NETKO IZ RAZREDA… (zaokruži) </vt:lpstr>
      <vt:lpstr>7. ŠTO SI TI TADA UČINIO? (zaokruži i napiši) </vt:lpstr>
      <vt:lpstr>7. ŠTO SI TI TADA UČINIO? (zaokruži i napiši) </vt:lpstr>
      <vt:lpstr>7.c) REKAO SAM… roditeljima, razredniku, pedagoginji, učitelju, dežurnom učitelju, prijatelju, sestri, starijem bratu</vt:lpstr>
      <vt:lpstr>8. U RAZREDU SAM, U ZADNJIH MJESEC DANA, VIDIO DA JEDAN UČENIK… (zaokruži) </vt:lpstr>
      <vt:lpstr>8. U RAZREDU SAM, U ZADNJIH MJESEC DANA, VIDIO DA JEDAN UČENIK… (zaokruži) </vt:lpstr>
      <vt:lpstr>9. ŠTO SI TI TADA UČINIO? (zaokruži i napiši) </vt:lpstr>
      <vt:lpstr>9. ŠTO SI TI TADA UČINIO? (zaokruži i napiši) </vt:lpstr>
      <vt:lpstr>9.c) REKAO SAM… roditeljima, razredniku, pedagoginji, učitelju, dežurnom učitelju</vt:lpstr>
      <vt:lpstr>ZAKLJUČAK:</vt:lpstr>
      <vt:lpstr>Usporedba odgovora 4., 6. i 8. po razredima</vt:lpstr>
      <vt:lpstr>Usporedba odgovora 4., 6. i 8. po razredima</vt:lpstr>
      <vt:lpstr>Usporedba odgovora 4., 6. i 8. po razredima</vt:lpstr>
      <vt:lpstr>Usporedba odgovora 4., 6. i 8. po razredima</vt:lpstr>
      <vt:lpstr>Usporedba odgovora 4., 6. i 8. po razredima</vt:lpstr>
      <vt:lpstr>Usporedba odgovora 4., 6. i 8. po razredima</vt:lpstr>
      <vt:lpstr>Usporedba odgovora 4., 6. i 8. po razredima</vt:lpstr>
      <vt:lpstr>Usporedba odgovora 4., 6. i 8. po razredima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Anketni upitnik - inicijalni - </dc:title>
  <dc:creator>Dijana</dc:creator>
  <cp:lastModifiedBy>Knjižnica</cp:lastModifiedBy>
  <cp:revision>51</cp:revision>
  <cp:lastPrinted>2018-03-06T11:19:27Z</cp:lastPrinted>
  <dcterms:created xsi:type="dcterms:W3CDTF">2017-12-29T18:28:25Z</dcterms:created>
  <dcterms:modified xsi:type="dcterms:W3CDTF">2018-03-06T12:13:25Z</dcterms:modified>
</cp:coreProperties>
</file>